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63" r:id="rId3"/>
    <p:sldId id="264" r:id="rId4"/>
    <p:sldId id="265" r:id="rId5"/>
    <p:sldId id="266" r:id="rId6"/>
    <p:sldId id="268" r:id="rId7"/>
    <p:sldId id="269" r:id="rId8"/>
    <p:sldId id="262" r:id="rId9"/>
    <p:sldId id="270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248662-DAB8-4022-AA89-145C11F5D8AC}" type="doc">
      <dgm:prSet loTypeId="urn:microsoft.com/office/officeart/2005/8/layout/vList5" loCatId="list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IN"/>
        </a:p>
      </dgm:t>
    </dgm:pt>
    <dgm:pt modelId="{4661DFA2-3CDB-430B-8EEF-9BF23E8BBB1C}">
      <dgm:prSet phldrT="[Text]" custT="1"/>
      <dgm:spPr/>
      <dgm:t>
        <a:bodyPr/>
        <a:lstStyle/>
        <a:p>
          <a:r>
            <a:rPr lang="en-US" sz="2800" b="1" i="0" u="none" strike="noStrike" dirty="0">
              <a:effectLst/>
              <a:latin typeface="Times New Roman" panose="02020603050405020304" pitchFamily="18" charset="0"/>
            </a:rPr>
            <a:t>Dropping Column</a:t>
          </a:r>
          <a:endParaRPr lang="en-IN" sz="2800" dirty="0"/>
        </a:p>
      </dgm:t>
    </dgm:pt>
    <dgm:pt modelId="{4500E400-E987-4D1E-88CC-45384E7DDD15}" type="parTrans" cxnId="{D7CD03CF-F36F-4813-8D6E-B808C0766F1B}">
      <dgm:prSet/>
      <dgm:spPr/>
      <dgm:t>
        <a:bodyPr/>
        <a:lstStyle/>
        <a:p>
          <a:endParaRPr lang="en-IN"/>
        </a:p>
      </dgm:t>
    </dgm:pt>
    <dgm:pt modelId="{4EE01709-8777-460F-8B99-A1A85A6B3A0F}" type="sibTrans" cxnId="{D7CD03CF-F36F-4813-8D6E-B808C0766F1B}">
      <dgm:prSet/>
      <dgm:spPr/>
      <dgm:t>
        <a:bodyPr/>
        <a:lstStyle/>
        <a:p>
          <a:endParaRPr lang="en-IN"/>
        </a:p>
      </dgm:t>
    </dgm:pt>
    <dgm:pt modelId="{8C1290BD-3E40-4CCF-9872-16487C836701}">
      <dgm:prSet phldrT="[Text]" custT="1"/>
      <dgm:spPr/>
      <dgm:t>
        <a:bodyPr/>
        <a:lstStyle/>
        <a:p>
          <a:r>
            <a:rPr lang="en-US" sz="1800" b="0" i="0" u="none" strike="noStrike" dirty="0">
              <a:effectLst/>
              <a:latin typeface="Times New Roman" panose="02020603050405020304" pitchFamily="18" charset="0"/>
            </a:rPr>
            <a:t>Dropped Column9. It had more than 93% missing data.</a:t>
          </a:r>
          <a:endParaRPr lang="en-IN" sz="1800" dirty="0"/>
        </a:p>
      </dgm:t>
    </dgm:pt>
    <dgm:pt modelId="{53AAA92A-422C-48B7-8D1F-EBF2D8734CE7}" type="parTrans" cxnId="{315D7A15-1511-493F-87C3-3F6E19D74908}">
      <dgm:prSet/>
      <dgm:spPr/>
      <dgm:t>
        <a:bodyPr/>
        <a:lstStyle/>
        <a:p>
          <a:endParaRPr lang="en-IN"/>
        </a:p>
      </dgm:t>
    </dgm:pt>
    <dgm:pt modelId="{231EE14E-0451-4099-9557-8DA3A57ADE5D}" type="sibTrans" cxnId="{315D7A15-1511-493F-87C3-3F6E19D74908}">
      <dgm:prSet/>
      <dgm:spPr/>
      <dgm:t>
        <a:bodyPr/>
        <a:lstStyle/>
        <a:p>
          <a:endParaRPr lang="en-IN"/>
        </a:p>
      </dgm:t>
    </dgm:pt>
    <dgm:pt modelId="{A12325E8-57C2-460D-A57C-A96AC5C4BD97}">
      <dgm:prSet phldrT="[Text]" custT="1"/>
      <dgm:spPr/>
      <dgm:t>
        <a:bodyPr/>
        <a:lstStyle/>
        <a:p>
          <a:r>
            <a:rPr lang="en-US" sz="1800" b="0" i="0" u="none" strike="noStrike" dirty="0">
              <a:effectLst/>
              <a:latin typeface="Times New Roman" panose="02020603050405020304" pitchFamily="18" charset="0"/>
            </a:rPr>
            <a:t>Imputing that much of missing data might result in bias and noise, so we decided to delete it completely.</a:t>
          </a:r>
          <a:endParaRPr lang="en-IN" sz="1800" dirty="0"/>
        </a:p>
      </dgm:t>
    </dgm:pt>
    <dgm:pt modelId="{9837DB4B-02F1-4B94-8A56-EF90FDC5DE9A}" type="parTrans" cxnId="{F79685D2-E68A-4054-8BD9-09A58E134BF7}">
      <dgm:prSet/>
      <dgm:spPr/>
      <dgm:t>
        <a:bodyPr/>
        <a:lstStyle/>
        <a:p>
          <a:endParaRPr lang="en-IN"/>
        </a:p>
      </dgm:t>
    </dgm:pt>
    <dgm:pt modelId="{60AD0F3A-AA0C-4821-B030-78C42E7E6796}" type="sibTrans" cxnId="{F79685D2-E68A-4054-8BD9-09A58E134BF7}">
      <dgm:prSet/>
      <dgm:spPr/>
      <dgm:t>
        <a:bodyPr/>
        <a:lstStyle/>
        <a:p>
          <a:endParaRPr lang="en-IN"/>
        </a:p>
      </dgm:t>
    </dgm:pt>
    <dgm:pt modelId="{26783BA8-D931-469F-8C72-C9BC51DEA069}">
      <dgm:prSet phldrT="[Text]" custT="1"/>
      <dgm:spPr/>
      <dgm:t>
        <a:bodyPr/>
        <a:lstStyle/>
        <a:p>
          <a:r>
            <a:rPr lang="en-US" sz="2800" b="1" i="0" u="none" strike="noStrike" dirty="0">
              <a:effectLst/>
              <a:latin typeface="Times New Roman" panose="02020603050405020304" pitchFamily="18" charset="0"/>
            </a:rPr>
            <a:t>Median Imputation</a:t>
          </a:r>
          <a:endParaRPr lang="en-IN" sz="2800" dirty="0"/>
        </a:p>
      </dgm:t>
    </dgm:pt>
    <dgm:pt modelId="{D51A8511-3739-470D-BD6C-391DA0F1BECB}" type="parTrans" cxnId="{7A8F9943-AB1D-4DE5-8DAA-8045E2891EA2}">
      <dgm:prSet/>
      <dgm:spPr/>
      <dgm:t>
        <a:bodyPr/>
        <a:lstStyle/>
        <a:p>
          <a:endParaRPr lang="en-IN"/>
        </a:p>
      </dgm:t>
    </dgm:pt>
    <dgm:pt modelId="{63F83636-B9DC-4304-9F54-ACAA83660F82}" type="sibTrans" cxnId="{7A8F9943-AB1D-4DE5-8DAA-8045E2891EA2}">
      <dgm:prSet/>
      <dgm:spPr/>
      <dgm:t>
        <a:bodyPr/>
        <a:lstStyle/>
        <a:p>
          <a:endParaRPr lang="en-IN"/>
        </a:p>
      </dgm:t>
    </dgm:pt>
    <dgm:pt modelId="{D603A7E5-3CEC-430E-B51B-4FC40D13F295}">
      <dgm:prSet phldrT="[Text]" custT="1"/>
      <dgm:spPr/>
      <dgm:t>
        <a:bodyPr/>
        <a:lstStyle/>
        <a:p>
          <a:r>
            <a:rPr lang="en-US" sz="1800" b="0" i="0" u="none" strike="noStrike" dirty="0">
              <a:effectLst/>
              <a:latin typeface="Times New Roman" panose="02020603050405020304" pitchFamily="18" charset="0"/>
            </a:rPr>
            <a:t>Median is primarily outlier resistant and constitutes an effective value that does not get dominated by the extreme value as well.</a:t>
          </a:r>
          <a:endParaRPr lang="en-IN" sz="1800" dirty="0"/>
        </a:p>
      </dgm:t>
    </dgm:pt>
    <dgm:pt modelId="{1721A28F-C1F0-4299-8F9E-90A391FCF307}" type="parTrans" cxnId="{7D88A934-C3DB-43D0-A075-4842A7AEE047}">
      <dgm:prSet/>
      <dgm:spPr/>
      <dgm:t>
        <a:bodyPr/>
        <a:lstStyle/>
        <a:p>
          <a:endParaRPr lang="en-IN"/>
        </a:p>
      </dgm:t>
    </dgm:pt>
    <dgm:pt modelId="{0BA2EB8C-8959-40D1-8E23-82A1D58F29D0}" type="sibTrans" cxnId="{7D88A934-C3DB-43D0-A075-4842A7AEE047}">
      <dgm:prSet/>
      <dgm:spPr/>
      <dgm:t>
        <a:bodyPr/>
        <a:lstStyle/>
        <a:p>
          <a:endParaRPr lang="en-IN"/>
        </a:p>
      </dgm:t>
    </dgm:pt>
    <dgm:pt modelId="{0654C832-85C3-45E4-AA03-6DA086A41AD6}">
      <dgm:prSet phldrT="[Text]" custT="1"/>
      <dgm:spPr/>
      <dgm:t>
        <a:bodyPr/>
        <a:lstStyle/>
        <a:p>
          <a:r>
            <a:rPr lang="en-US" sz="2800" b="1" i="0" u="none" strike="noStrike" dirty="0">
              <a:effectLst/>
              <a:latin typeface="Times New Roman" panose="02020603050405020304" pitchFamily="18" charset="0"/>
            </a:rPr>
            <a:t>Standard Scaling</a:t>
          </a:r>
          <a:endParaRPr lang="en-IN" sz="2800" dirty="0"/>
        </a:p>
      </dgm:t>
    </dgm:pt>
    <dgm:pt modelId="{F292893F-AD19-4779-BE3A-C4FF705DFB67}" type="parTrans" cxnId="{EF666FB5-A40B-486F-A8AD-C3B6394B2E0C}">
      <dgm:prSet/>
      <dgm:spPr/>
      <dgm:t>
        <a:bodyPr/>
        <a:lstStyle/>
        <a:p>
          <a:endParaRPr lang="en-IN"/>
        </a:p>
      </dgm:t>
    </dgm:pt>
    <dgm:pt modelId="{32655536-9E90-4F9C-8F41-9AFC45BD9A5D}" type="sibTrans" cxnId="{EF666FB5-A40B-486F-A8AD-C3B6394B2E0C}">
      <dgm:prSet/>
      <dgm:spPr/>
      <dgm:t>
        <a:bodyPr/>
        <a:lstStyle/>
        <a:p>
          <a:endParaRPr lang="en-IN"/>
        </a:p>
      </dgm:t>
    </dgm:pt>
    <dgm:pt modelId="{CB746D15-CEFC-4004-A477-6206BAA2CC77}">
      <dgm:prSet phldrT="[Text]" custT="1"/>
      <dgm:spPr/>
      <dgm:t>
        <a:bodyPr/>
        <a:lstStyle/>
        <a:p>
          <a:r>
            <a:rPr lang="en-US" sz="1800" b="0" i="0" u="none" strike="noStrike" dirty="0">
              <a:effectLst/>
              <a:latin typeface="Times New Roman" panose="02020603050405020304" pitchFamily="18" charset="0"/>
            </a:rPr>
            <a:t>This step ensured that all variables were on a similar scale, facilitating better convergence during model training and improving the overall performance of our algorithms.</a:t>
          </a:r>
          <a:endParaRPr lang="en-IN" sz="1800" dirty="0"/>
        </a:p>
      </dgm:t>
    </dgm:pt>
    <dgm:pt modelId="{9B17B301-DCC0-4BF8-A244-10279DC92F4D}" type="parTrans" cxnId="{714EC007-ACA5-448B-9415-5E3F6C3DCC4E}">
      <dgm:prSet/>
      <dgm:spPr/>
      <dgm:t>
        <a:bodyPr/>
        <a:lstStyle/>
        <a:p>
          <a:endParaRPr lang="en-IN"/>
        </a:p>
      </dgm:t>
    </dgm:pt>
    <dgm:pt modelId="{FE96359E-8FB9-4673-9A00-6D7BA75531CC}" type="sibTrans" cxnId="{714EC007-ACA5-448B-9415-5E3F6C3DCC4E}">
      <dgm:prSet/>
      <dgm:spPr/>
      <dgm:t>
        <a:bodyPr/>
        <a:lstStyle/>
        <a:p>
          <a:endParaRPr lang="en-IN"/>
        </a:p>
      </dgm:t>
    </dgm:pt>
    <dgm:pt modelId="{D68CAD28-08AD-4237-9DE6-09C4E5ED374E}">
      <dgm:prSet phldrT="[Text]" custT="1"/>
      <dgm:spPr/>
      <dgm:t>
        <a:bodyPr/>
        <a:lstStyle/>
        <a:p>
          <a:r>
            <a:rPr lang="en-US" sz="2800" b="1" i="0" u="none" strike="noStrike" dirty="0">
              <a:effectLst/>
              <a:latin typeface="Times New Roman" panose="02020603050405020304" pitchFamily="18" charset="0"/>
            </a:rPr>
            <a:t>Data Splitting</a:t>
          </a:r>
          <a:endParaRPr lang="en-IN" sz="2800" dirty="0"/>
        </a:p>
      </dgm:t>
    </dgm:pt>
    <dgm:pt modelId="{A13C305E-57D4-4CBF-AD3C-501539803CB0}" type="parTrans" cxnId="{C37F8087-CFCE-4B22-8D3E-92523164CEF4}">
      <dgm:prSet/>
      <dgm:spPr/>
      <dgm:t>
        <a:bodyPr/>
        <a:lstStyle/>
        <a:p>
          <a:endParaRPr lang="en-IN"/>
        </a:p>
      </dgm:t>
    </dgm:pt>
    <dgm:pt modelId="{61A06B8C-3662-425D-910E-AA407FE874E6}" type="sibTrans" cxnId="{C37F8087-CFCE-4B22-8D3E-92523164CEF4}">
      <dgm:prSet/>
      <dgm:spPr/>
      <dgm:t>
        <a:bodyPr/>
        <a:lstStyle/>
        <a:p>
          <a:endParaRPr lang="en-IN"/>
        </a:p>
      </dgm:t>
    </dgm:pt>
    <dgm:pt modelId="{F9081E6E-9A4D-4268-903E-25C93666C5AD}">
      <dgm:prSet phldrT="[Text]" custT="1"/>
      <dgm:spPr/>
      <dgm:t>
        <a:bodyPr/>
        <a:lstStyle/>
        <a:p>
          <a:r>
            <a: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rPr>
            <a:t>The data was split into training and validation sets to ensure the model's performance would generalize well to unseen data. </a:t>
          </a:r>
          <a:endParaRPr lang="en-IN" sz="1800" dirty="0"/>
        </a:p>
      </dgm:t>
    </dgm:pt>
    <dgm:pt modelId="{31FED677-781C-4805-80C6-BCE044272298}" type="parTrans" cxnId="{9F40D64A-EA5C-43BF-AFC4-C89ADD2739BE}">
      <dgm:prSet/>
      <dgm:spPr/>
      <dgm:t>
        <a:bodyPr/>
        <a:lstStyle/>
        <a:p>
          <a:endParaRPr lang="en-IN"/>
        </a:p>
      </dgm:t>
    </dgm:pt>
    <dgm:pt modelId="{CB518DA8-73C9-4810-A2B3-F41F69A679F4}" type="sibTrans" cxnId="{9F40D64A-EA5C-43BF-AFC4-C89ADD2739BE}">
      <dgm:prSet/>
      <dgm:spPr/>
      <dgm:t>
        <a:bodyPr/>
        <a:lstStyle/>
        <a:p>
          <a:endParaRPr lang="en-IN"/>
        </a:p>
      </dgm:t>
    </dgm:pt>
    <dgm:pt modelId="{AC72F669-2CEB-4986-90F4-AB694B929E4C}">
      <dgm:prSet phldrT="[Text]" custT="1"/>
      <dgm:spPr/>
      <dgm:t>
        <a:bodyPr/>
        <a:lstStyle/>
        <a:p>
          <a:r>
            <a: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rPr>
            <a:t>80% of the data was used for training and 20% for validation.</a:t>
          </a:r>
          <a:endParaRPr lang="en-IN" sz="1600" dirty="0"/>
        </a:p>
      </dgm:t>
    </dgm:pt>
    <dgm:pt modelId="{B5ADF766-13BA-4816-8C99-A1CDC3C20437}" type="parTrans" cxnId="{D5178A17-053B-4305-9825-2667D10ACB1A}">
      <dgm:prSet/>
      <dgm:spPr/>
      <dgm:t>
        <a:bodyPr/>
        <a:lstStyle/>
        <a:p>
          <a:endParaRPr lang="en-IN"/>
        </a:p>
      </dgm:t>
    </dgm:pt>
    <dgm:pt modelId="{0F383342-04CA-4D81-B6A4-D09D99626328}" type="sibTrans" cxnId="{D5178A17-053B-4305-9825-2667D10ACB1A}">
      <dgm:prSet/>
      <dgm:spPr/>
      <dgm:t>
        <a:bodyPr/>
        <a:lstStyle/>
        <a:p>
          <a:endParaRPr lang="en-IN"/>
        </a:p>
      </dgm:t>
    </dgm:pt>
    <dgm:pt modelId="{A43DEFE0-FA8D-4AB5-97B5-E86BF85B9175}" type="pres">
      <dgm:prSet presAssocID="{82248662-DAB8-4022-AA89-145C11F5D8AC}" presName="Name0" presStyleCnt="0">
        <dgm:presLayoutVars>
          <dgm:dir/>
          <dgm:animLvl val="lvl"/>
          <dgm:resizeHandles val="exact"/>
        </dgm:presLayoutVars>
      </dgm:prSet>
      <dgm:spPr/>
    </dgm:pt>
    <dgm:pt modelId="{0E863954-F3D8-47FD-BEE1-B18EE70A6DC6}" type="pres">
      <dgm:prSet presAssocID="{4661DFA2-3CDB-430B-8EEF-9BF23E8BBB1C}" presName="linNode" presStyleCnt="0"/>
      <dgm:spPr/>
    </dgm:pt>
    <dgm:pt modelId="{698F96EC-D748-4D19-B813-7CCFB24B8454}" type="pres">
      <dgm:prSet presAssocID="{4661DFA2-3CDB-430B-8EEF-9BF23E8BBB1C}" presName="parentText" presStyleLbl="node1" presStyleIdx="0" presStyleCnt="4" custScaleX="68841">
        <dgm:presLayoutVars>
          <dgm:chMax val="1"/>
          <dgm:bulletEnabled val="1"/>
        </dgm:presLayoutVars>
      </dgm:prSet>
      <dgm:spPr/>
    </dgm:pt>
    <dgm:pt modelId="{80E05AEC-B322-4E9C-A789-E018E16D06AC}" type="pres">
      <dgm:prSet presAssocID="{4661DFA2-3CDB-430B-8EEF-9BF23E8BBB1C}" presName="descendantText" presStyleLbl="alignAccFollowNode1" presStyleIdx="0" presStyleCnt="4">
        <dgm:presLayoutVars>
          <dgm:bulletEnabled val="1"/>
        </dgm:presLayoutVars>
      </dgm:prSet>
      <dgm:spPr/>
    </dgm:pt>
    <dgm:pt modelId="{CCD8E685-9DCB-4D1B-BFAC-E1529769F6A7}" type="pres">
      <dgm:prSet presAssocID="{4EE01709-8777-460F-8B99-A1A85A6B3A0F}" presName="sp" presStyleCnt="0"/>
      <dgm:spPr/>
    </dgm:pt>
    <dgm:pt modelId="{8219FD8C-77D7-4802-A676-700225682539}" type="pres">
      <dgm:prSet presAssocID="{26783BA8-D931-469F-8C72-C9BC51DEA069}" presName="linNode" presStyleCnt="0"/>
      <dgm:spPr/>
    </dgm:pt>
    <dgm:pt modelId="{65743348-6080-40AD-8122-6AA630F9B317}" type="pres">
      <dgm:prSet presAssocID="{26783BA8-D931-469F-8C72-C9BC51DEA069}" presName="parentText" presStyleLbl="node1" presStyleIdx="1" presStyleCnt="4" custScaleX="68841">
        <dgm:presLayoutVars>
          <dgm:chMax val="1"/>
          <dgm:bulletEnabled val="1"/>
        </dgm:presLayoutVars>
      </dgm:prSet>
      <dgm:spPr/>
    </dgm:pt>
    <dgm:pt modelId="{75E950DC-A76B-414F-81F6-04A3197C69B6}" type="pres">
      <dgm:prSet presAssocID="{26783BA8-D931-469F-8C72-C9BC51DEA069}" presName="descendantText" presStyleLbl="alignAccFollowNode1" presStyleIdx="1" presStyleCnt="4">
        <dgm:presLayoutVars>
          <dgm:bulletEnabled val="1"/>
        </dgm:presLayoutVars>
      </dgm:prSet>
      <dgm:spPr/>
    </dgm:pt>
    <dgm:pt modelId="{DE2B2002-CBE5-4D13-AA6D-FC78FFD7AEFC}" type="pres">
      <dgm:prSet presAssocID="{63F83636-B9DC-4304-9F54-ACAA83660F82}" presName="sp" presStyleCnt="0"/>
      <dgm:spPr/>
    </dgm:pt>
    <dgm:pt modelId="{7E146F0D-2B74-47DE-80C4-F43FD7E52178}" type="pres">
      <dgm:prSet presAssocID="{0654C832-85C3-45E4-AA03-6DA086A41AD6}" presName="linNode" presStyleCnt="0"/>
      <dgm:spPr/>
    </dgm:pt>
    <dgm:pt modelId="{0396C7A6-ABFF-4D06-8734-0CFD95EEE75F}" type="pres">
      <dgm:prSet presAssocID="{0654C832-85C3-45E4-AA03-6DA086A41AD6}" presName="parentText" presStyleLbl="node1" presStyleIdx="2" presStyleCnt="4" custScaleX="68692">
        <dgm:presLayoutVars>
          <dgm:chMax val="1"/>
          <dgm:bulletEnabled val="1"/>
        </dgm:presLayoutVars>
      </dgm:prSet>
      <dgm:spPr/>
    </dgm:pt>
    <dgm:pt modelId="{47B41191-076D-4825-AAEE-156FD8C82457}" type="pres">
      <dgm:prSet presAssocID="{0654C832-85C3-45E4-AA03-6DA086A41AD6}" presName="descendantText" presStyleLbl="alignAccFollowNode1" presStyleIdx="2" presStyleCnt="4">
        <dgm:presLayoutVars>
          <dgm:bulletEnabled val="1"/>
        </dgm:presLayoutVars>
      </dgm:prSet>
      <dgm:spPr/>
    </dgm:pt>
    <dgm:pt modelId="{CE94A76D-2F21-4D04-9FDC-BF8038D2D105}" type="pres">
      <dgm:prSet presAssocID="{32655536-9E90-4F9C-8F41-9AFC45BD9A5D}" presName="sp" presStyleCnt="0"/>
      <dgm:spPr/>
    </dgm:pt>
    <dgm:pt modelId="{4665910C-A6ED-4165-9001-229BDE6711B3}" type="pres">
      <dgm:prSet presAssocID="{D68CAD28-08AD-4237-9DE6-09C4E5ED374E}" presName="linNode" presStyleCnt="0"/>
      <dgm:spPr/>
    </dgm:pt>
    <dgm:pt modelId="{1210D5FA-5817-4EE7-8963-D9A9F6312CB1}" type="pres">
      <dgm:prSet presAssocID="{D68CAD28-08AD-4237-9DE6-09C4E5ED374E}" presName="parentText" presStyleLbl="node1" presStyleIdx="3" presStyleCnt="4" custScaleX="68110">
        <dgm:presLayoutVars>
          <dgm:chMax val="1"/>
          <dgm:bulletEnabled val="1"/>
        </dgm:presLayoutVars>
      </dgm:prSet>
      <dgm:spPr/>
    </dgm:pt>
    <dgm:pt modelId="{6A8079B6-AC3B-4C2C-B258-7EAE19B39629}" type="pres">
      <dgm:prSet presAssocID="{D68CAD28-08AD-4237-9DE6-09C4E5ED374E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714EC007-ACA5-448B-9415-5E3F6C3DCC4E}" srcId="{0654C832-85C3-45E4-AA03-6DA086A41AD6}" destId="{CB746D15-CEFC-4004-A477-6206BAA2CC77}" srcOrd="0" destOrd="0" parTransId="{9B17B301-DCC0-4BF8-A244-10279DC92F4D}" sibTransId="{FE96359E-8FB9-4673-9A00-6D7BA75531CC}"/>
    <dgm:cxn modelId="{850EEA12-FE4B-4B57-9728-D43EFBF19BD0}" type="presOf" srcId="{AC72F669-2CEB-4986-90F4-AB694B929E4C}" destId="{6A8079B6-AC3B-4C2C-B258-7EAE19B39629}" srcOrd="0" destOrd="1" presId="urn:microsoft.com/office/officeart/2005/8/layout/vList5"/>
    <dgm:cxn modelId="{315D7A15-1511-493F-87C3-3F6E19D74908}" srcId="{4661DFA2-3CDB-430B-8EEF-9BF23E8BBB1C}" destId="{8C1290BD-3E40-4CCF-9872-16487C836701}" srcOrd="0" destOrd="0" parTransId="{53AAA92A-422C-48B7-8D1F-EBF2D8734CE7}" sibTransId="{231EE14E-0451-4099-9557-8DA3A57ADE5D}"/>
    <dgm:cxn modelId="{D5178A17-053B-4305-9825-2667D10ACB1A}" srcId="{D68CAD28-08AD-4237-9DE6-09C4E5ED374E}" destId="{AC72F669-2CEB-4986-90F4-AB694B929E4C}" srcOrd="1" destOrd="0" parTransId="{B5ADF766-13BA-4816-8C99-A1CDC3C20437}" sibTransId="{0F383342-04CA-4D81-B6A4-D09D99626328}"/>
    <dgm:cxn modelId="{119D6926-D005-4C19-AB06-114526407459}" type="presOf" srcId="{D603A7E5-3CEC-430E-B51B-4FC40D13F295}" destId="{75E950DC-A76B-414F-81F6-04A3197C69B6}" srcOrd="0" destOrd="0" presId="urn:microsoft.com/office/officeart/2005/8/layout/vList5"/>
    <dgm:cxn modelId="{60B19626-6E8F-4316-8229-3325AC778742}" type="presOf" srcId="{CB746D15-CEFC-4004-A477-6206BAA2CC77}" destId="{47B41191-076D-4825-AAEE-156FD8C82457}" srcOrd="0" destOrd="0" presId="urn:microsoft.com/office/officeart/2005/8/layout/vList5"/>
    <dgm:cxn modelId="{7D88A934-C3DB-43D0-A075-4842A7AEE047}" srcId="{26783BA8-D931-469F-8C72-C9BC51DEA069}" destId="{D603A7E5-3CEC-430E-B51B-4FC40D13F295}" srcOrd="0" destOrd="0" parTransId="{1721A28F-C1F0-4299-8F9E-90A391FCF307}" sibTransId="{0BA2EB8C-8959-40D1-8E23-82A1D58F29D0}"/>
    <dgm:cxn modelId="{7A8F9943-AB1D-4DE5-8DAA-8045E2891EA2}" srcId="{82248662-DAB8-4022-AA89-145C11F5D8AC}" destId="{26783BA8-D931-469F-8C72-C9BC51DEA069}" srcOrd="1" destOrd="0" parTransId="{D51A8511-3739-470D-BD6C-391DA0F1BECB}" sibTransId="{63F83636-B9DC-4304-9F54-ACAA83660F82}"/>
    <dgm:cxn modelId="{9F40D64A-EA5C-43BF-AFC4-C89ADD2739BE}" srcId="{D68CAD28-08AD-4237-9DE6-09C4E5ED374E}" destId="{F9081E6E-9A4D-4268-903E-25C93666C5AD}" srcOrd="0" destOrd="0" parTransId="{31FED677-781C-4805-80C6-BCE044272298}" sibTransId="{CB518DA8-73C9-4810-A2B3-F41F69A679F4}"/>
    <dgm:cxn modelId="{DE8F104D-355A-45DF-B0E3-D093A75D3127}" type="presOf" srcId="{26783BA8-D931-469F-8C72-C9BC51DEA069}" destId="{65743348-6080-40AD-8122-6AA630F9B317}" srcOrd="0" destOrd="0" presId="urn:microsoft.com/office/officeart/2005/8/layout/vList5"/>
    <dgm:cxn modelId="{281D1C77-1425-49E4-B6A3-EA8352421F20}" type="presOf" srcId="{8C1290BD-3E40-4CCF-9872-16487C836701}" destId="{80E05AEC-B322-4E9C-A789-E018E16D06AC}" srcOrd="0" destOrd="0" presId="urn:microsoft.com/office/officeart/2005/8/layout/vList5"/>
    <dgm:cxn modelId="{3ABAEA7D-3B57-4BA6-87AC-4AA57424DFAD}" type="presOf" srcId="{D68CAD28-08AD-4237-9DE6-09C4E5ED374E}" destId="{1210D5FA-5817-4EE7-8963-D9A9F6312CB1}" srcOrd="0" destOrd="0" presId="urn:microsoft.com/office/officeart/2005/8/layout/vList5"/>
    <dgm:cxn modelId="{BF805783-8CF0-44A7-972B-26A9983E25D2}" type="presOf" srcId="{82248662-DAB8-4022-AA89-145C11F5D8AC}" destId="{A43DEFE0-FA8D-4AB5-97B5-E86BF85B9175}" srcOrd="0" destOrd="0" presId="urn:microsoft.com/office/officeart/2005/8/layout/vList5"/>
    <dgm:cxn modelId="{C37F8087-CFCE-4B22-8D3E-92523164CEF4}" srcId="{82248662-DAB8-4022-AA89-145C11F5D8AC}" destId="{D68CAD28-08AD-4237-9DE6-09C4E5ED374E}" srcOrd="3" destOrd="0" parTransId="{A13C305E-57D4-4CBF-AD3C-501539803CB0}" sibTransId="{61A06B8C-3662-425D-910E-AA407FE874E6}"/>
    <dgm:cxn modelId="{11EF168B-6148-47D2-86C8-7186935A8159}" type="presOf" srcId="{0654C832-85C3-45E4-AA03-6DA086A41AD6}" destId="{0396C7A6-ABFF-4D06-8734-0CFD95EEE75F}" srcOrd="0" destOrd="0" presId="urn:microsoft.com/office/officeart/2005/8/layout/vList5"/>
    <dgm:cxn modelId="{EF666FB5-A40B-486F-A8AD-C3B6394B2E0C}" srcId="{82248662-DAB8-4022-AA89-145C11F5D8AC}" destId="{0654C832-85C3-45E4-AA03-6DA086A41AD6}" srcOrd="2" destOrd="0" parTransId="{F292893F-AD19-4779-BE3A-C4FF705DFB67}" sibTransId="{32655536-9E90-4F9C-8F41-9AFC45BD9A5D}"/>
    <dgm:cxn modelId="{D7CD03CF-F36F-4813-8D6E-B808C0766F1B}" srcId="{82248662-DAB8-4022-AA89-145C11F5D8AC}" destId="{4661DFA2-3CDB-430B-8EEF-9BF23E8BBB1C}" srcOrd="0" destOrd="0" parTransId="{4500E400-E987-4D1E-88CC-45384E7DDD15}" sibTransId="{4EE01709-8777-460F-8B99-A1A85A6B3A0F}"/>
    <dgm:cxn modelId="{F79685D2-E68A-4054-8BD9-09A58E134BF7}" srcId="{4661DFA2-3CDB-430B-8EEF-9BF23E8BBB1C}" destId="{A12325E8-57C2-460D-A57C-A96AC5C4BD97}" srcOrd="1" destOrd="0" parTransId="{9837DB4B-02F1-4B94-8A56-EF90FDC5DE9A}" sibTransId="{60AD0F3A-AA0C-4821-B030-78C42E7E6796}"/>
    <dgm:cxn modelId="{65972AD9-B843-481F-905D-3D986272A240}" type="presOf" srcId="{F9081E6E-9A4D-4268-903E-25C93666C5AD}" destId="{6A8079B6-AC3B-4C2C-B258-7EAE19B39629}" srcOrd="0" destOrd="0" presId="urn:microsoft.com/office/officeart/2005/8/layout/vList5"/>
    <dgm:cxn modelId="{BC3FECEE-29BE-4563-97F3-0E37AE732616}" type="presOf" srcId="{A12325E8-57C2-460D-A57C-A96AC5C4BD97}" destId="{80E05AEC-B322-4E9C-A789-E018E16D06AC}" srcOrd="0" destOrd="1" presId="urn:microsoft.com/office/officeart/2005/8/layout/vList5"/>
    <dgm:cxn modelId="{B37A7DFE-8147-4C75-ADF2-CF26595A808D}" type="presOf" srcId="{4661DFA2-3CDB-430B-8EEF-9BF23E8BBB1C}" destId="{698F96EC-D748-4D19-B813-7CCFB24B8454}" srcOrd="0" destOrd="0" presId="urn:microsoft.com/office/officeart/2005/8/layout/vList5"/>
    <dgm:cxn modelId="{925774B1-71C5-4DA4-AB97-C6BC9D160219}" type="presParOf" srcId="{A43DEFE0-FA8D-4AB5-97B5-E86BF85B9175}" destId="{0E863954-F3D8-47FD-BEE1-B18EE70A6DC6}" srcOrd="0" destOrd="0" presId="urn:microsoft.com/office/officeart/2005/8/layout/vList5"/>
    <dgm:cxn modelId="{0A5FEDF1-906C-4914-98C7-F5C875BCD036}" type="presParOf" srcId="{0E863954-F3D8-47FD-BEE1-B18EE70A6DC6}" destId="{698F96EC-D748-4D19-B813-7CCFB24B8454}" srcOrd="0" destOrd="0" presId="urn:microsoft.com/office/officeart/2005/8/layout/vList5"/>
    <dgm:cxn modelId="{7DDF48B2-A21C-44D7-9B12-BAAB54427772}" type="presParOf" srcId="{0E863954-F3D8-47FD-BEE1-B18EE70A6DC6}" destId="{80E05AEC-B322-4E9C-A789-E018E16D06AC}" srcOrd="1" destOrd="0" presId="urn:microsoft.com/office/officeart/2005/8/layout/vList5"/>
    <dgm:cxn modelId="{8364D1E3-8985-4968-B3E0-F93533AD8D16}" type="presParOf" srcId="{A43DEFE0-FA8D-4AB5-97B5-E86BF85B9175}" destId="{CCD8E685-9DCB-4D1B-BFAC-E1529769F6A7}" srcOrd="1" destOrd="0" presId="urn:microsoft.com/office/officeart/2005/8/layout/vList5"/>
    <dgm:cxn modelId="{1BE7D576-DB09-4445-A474-79767E1BB25C}" type="presParOf" srcId="{A43DEFE0-FA8D-4AB5-97B5-E86BF85B9175}" destId="{8219FD8C-77D7-4802-A676-700225682539}" srcOrd="2" destOrd="0" presId="urn:microsoft.com/office/officeart/2005/8/layout/vList5"/>
    <dgm:cxn modelId="{F743D3B9-92EB-463F-8F9F-74A79D289649}" type="presParOf" srcId="{8219FD8C-77D7-4802-A676-700225682539}" destId="{65743348-6080-40AD-8122-6AA630F9B317}" srcOrd="0" destOrd="0" presId="urn:microsoft.com/office/officeart/2005/8/layout/vList5"/>
    <dgm:cxn modelId="{C30D9A50-A2A2-4D42-AC70-340C7F291424}" type="presParOf" srcId="{8219FD8C-77D7-4802-A676-700225682539}" destId="{75E950DC-A76B-414F-81F6-04A3197C69B6}" srcOrd="1" destOrd="0" presId="urn:microsoft.com/office/officeart/2005/8/layout/vList5"/>
    <dgm:cxn modelId="{CDE859B7-F499-4786-B095-626A96743817}" type="presParOf" srcId="{A43DEFE0-FA8D-4AB5-97B5-E86BF85B9175}" destId="{DE2B2002-CBE5-4D13-AA6D-FC78FFD7AEFC}" srcOrd="3" destOrd="0" presId="urn:microsoft.com/office/officeart/2005/8/layout/vList5"/>
    <dgm:cxn modelId="{0D5C166C-A970-40AA-873C-E75505C700C8}" type="presParOf" srcId="{A43DEFE0-FA8D-4AB5-97B5-E86BF85B9175}" destId="{7E146F0D-2B74-47DE-80C4-F43FD7E52178}" srcOrd="4" destOrd="0" presId="urn:microsoft.com/office/officeart/2005/8/layout/vList5"/>
    <dgm:cxn modelId="{C11920AC-B26A-4E08-8A71-87F3C44EE73F}" type="presParOf" srcId="{7E146F0D-2B74-47DE-80C4-F43FD7E52178}" destId="{0396C7A6-ABFF-4D06-8734-0CFD95EEE75F}" srcOrd="0" destOrd="0" presId="urn:microsoft.com/office/officeart/2005/8/layout/vList5"/>
    <dgm:cxn modelId="{FEA27DDB-4541-4C5C-BD61-588A4EB8F045}" type="presParOf" srcId="{7E146F0D-2B74-47DE-80C4-F43FD7E52178}" destId="{47B41191-076D-4825-AAEE-156FD8C82457}" srcOrd="1" destOrd="0" presId="urn:microsoft.com/office/officeart/2005/8/layout/vList5"/>
    <dgm:cxn modelId="{88EB551F-CE43-4B28-A50B-558168E1B25C}" type="presParOf" srcId="{A43DEFE0-FA8D-4AB5-97B5-E86BF85B9175}" destId="{CE94A76D-2F21-4D04-9FDC-BF8038D2D105}" srcOrd="5" destOrd="0" presId="urn:microsoft.com/office/officeart/2005/8/layout/vList5"/>
    <dgm:cxn modelId="{99889FB9-0C93-444C-978E-398CA6FA2E86}" type="presParOf" srcId="{A43DEFE0-FA8D-4AB5-97B5-E86BF85B9175}" destId="{4665910C-A6ED-4165-9001-229BDE6711B3}" srcOrd="6" destOrd="0" presId="urn:microsoft.com/office/officeart/2005/8/layout/vList5"/>
    <dgm:cxn modelId="{5992A3F3-CAEB-4D7C-9A78-341FEF419E26}" type="presParOf" srcId="{4665910C-A6ED-4165-9001-229BDE6711B3}" destId="{1210D5FA-5817-4EE7-8963-D9A9F6312CB1}" srcOrd="0" destOrd="0" presId="urn:microsoft.com/office/officeart/2005/8/layout/vList5"/>
    <dgm:cxn modelId="{14DC8775-0CD6-44C3-830D-5DD71B87B31B}" type="presParOf" srcId="{4665910C-A6ED-4165-9001-229BDE6711B3}" destId="{6A8079B6-AC3B-4C2C-B258-7EAE19B3962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17B138-AB17-42B1-A100-F39FE124A862}" type="doc">
      <dgm:prSet loTypeId="urn:microsoft.com/office/officeart/2005/8/layout/radial3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2C77A6BC-EEC6-453A-8A81-0420FDBB74D1}">
      <dgm:prSet phldrT="[Text]" custT="1"/>
      <dgm:spPr/>
      <dgm:t>
        <a:bodyPr/>
        <a:lstStyle/>
        <a:p>
          <a:r>
            <a:rPr lang="en-US" sz="4000" b="0" i="0" u="none" strike="noStrike" dirty="0">
              <a:effectLst/>
              <a:latin typeface="Times New Roman" panose="02020603050405020304" pitchFamily="18" charset="0"/>
            </a:rPr>
            <a:t>Model Evaluation and Metrics</a:t>
          </a:r>
        </a:p>
        <a:p>
          <a:r>
            <a:rPr lang="en-US" sz="3200" b="0" i="1" u="none" strike="noStrike" dirty="0">
              <a:effectLst/>
              <a:latin typeface="Times New Roman" panose="02020603050405020304" pitchFamily="18" charset="0"/>
            </a:rPr>
            <a:t>(test set)</a:t>
          </a:r>
          <a:endParaRPr lang="en-IN" sz="3200" b="0" i="1" u="none" dirty="0"/>
        </a:p>
      </dgm:t>
    </dgm:pt>
    <dgm:pt modelId="{C32B6443-19F6-4E16-8EC3-97F8627C5566}" type="parTrans" cxnId="{0990BB21-EE00-47A3-A713-B0B8F94E5724}">
      <dgm:prSet/>
      <dgm:spPr/>
      <dgm:t>
        <a:bodyPr/>
        <a:lstStyle/>
        <a:p>
          <a:endParaRPr lang="en-IN"/>
        </a:p>
      </dgm:t>
    </dgm:pt>
    <dgm:pt modelId="{1789A09E-9DC3-4D0F-9535-1501BEEA9EC8}" type="sibTrans" cxnId="{0990BB21-EE00-47A3-A713-B0B8F94E5724}">
      <dgm:prSet/>
      <dgm:spPr/>
      <dgm:t>
        <a:bodyPr/>
        <a:lstStyle/>
        <a:p>
          <a:endParaRPr lang="en-IN"/>
        </a:p>
      </dgm:t>
    </dgm:pt>
    <dgm:pt modelId="{EE8666F7-1F72-4E9B-8B04-7844613FFB62}">
      <dgm:prSet phldrT="[Text]"/>
      <dgm:spPr/>
      <dgm:t>
        <a:bodyPr/>
        <a:lstStyle/>
        <a:p>
          <a:r>
            <a:rPr lang="en-US" dirty="0"/>
            <a:t>Precision</a:t>
          </a:r>
        </a:p>
        <a:p>
          <a:r>
            <a:rPr lang="en-IN" b="0" i="0" u="none" dirty="0"/>
            <a:t>85.04%</a:t>
          </a:r>
          <a:endParaRPr lang="en-IN" dirty="0"/>
        </a:p>
      </dgm:t>
    </dgm:pt>
    <dgm:pt modelId="{6ABBB5F6-0F6A-4B20-B2F7-51258FBBB38E}" type="parTrans" cxnId="{C173AD36-727A-462E-A23A-70F4AEB88FC2}">
      <dgm:prSet/>
      <dgm:spPr/>
      <dgm:t>
        <a:bodyPr/>
        <a:lstStyle/>
        <a:p>
          <a:endParaRPr lang="en-IN"/>
        </a:p>
      </dgm:t>
    </dgm:pt>
    <dgm:pt modelId="{B1984794-E64B-4648-BB2D-C21FB188735A}" type="sibTrans" cxnId="{C173AD36-727A-462E-A23A-70F4AEB88FC2}">
      <dgm:prSet/>
      <dgm:spPr/>
      <dgm:t>
        <a:bodyPr/>
        <a:lstStyle/>
        <a:p>
          <a:endParaRPr lang="en-IN"/>
        </a:p>
      </dgm:t>
    </dgm:pt>
    <dgm:pt modelId="{846656BB-4BE9-4D76-A240-66D7D52EDB9D}">
      <dgm:prSet phldrT="[Text]"/>
      <dgm:spPr/>
      <dgm:t>
        <a:bodyPr/>
        <a:lstStyle/>
        <a:p>
          <a:r>
            <a:rPr lang="en-US" dirty="0"/>
            <a:t>Recall</a:t>
          </a:r>
        </a:p>
        <a:p>
          <a:r>
            <a:rPr lang="en-IN" b="0" i="0" u="none" dirty="0"/>
            <a:t>93.77%</a:t>
          </a:r>
          <a:endParaRPr lang="en-IN" dirty="0"/>
        </a:p>
      </dgm:t>
    </dgm:pt>
    <dgm:pt modelId="{8D1F53ED-5BC9-4417-8479-F899C90D6631}" type="parTrans" cxnId="{6AF5DDA6-0E6A-46AF-A69E-F1F43A384F92}">
      <dgm:prSet/>
      <dgm:spPr/>
      <dgm:t>
        <a:bodyPr/>
        <a:lstStyle/>
        <a:p>
          <a:endParaRPr lang="en-IN"/>
        </a:p>
      </dgm:t>
    </dgm:pt>
    <dgm:pt modelId="{B9D40EE0-90E8-49A2-8406-A1AE829E2802}" type="sibTrans" cxnId="{6AF5DDA6-0E6A-46AF-A69E-F1F43A384F92}">
      <dgm:prSet/>
      <dgm:spPr/>
      <dgm:t>
        <a:bodyPr/>
        <a:lstStyle/>
        <a:p>
          <a:endParaRPr lang="en-IN"/>
        </a:p>
      </dgm:t>
    </dgm:pt>
    <dgm:pt modelId="{C6979F01-0D75-4CE7-9DD4-6519770FF3AB}">
      <dgm:prSet phldrT="[Text]"/>
      <dgm:spPr/>
      <dgm:t>
        <a:bodyPr/>
        <a:lstStyle/>
        <a:p>
          <a:r>
            <a:rPr lang="en-US" dirty="0"/>
            <a:t>F1</a:t>
          </a:r>
        </a:p>
        <a:p>
          <a:r>
            <a:rPr lang="en-US" dirty="0"/>
            <a:t>Score</a:t>
          </a:r>
        </a:p>
        <a:p>
          <a:r>
            <a:rPr lang="en-IN" b="0" i="0" u="none" dirty="0"/>
            <a:t>89.19%</a:t>
          </a:r>
          <a:endParaRPr lang="en-IN" dirty="0"/>
        </a:p>
      </dgm:t>
    </dgm:pt>
    <dgm:pt modelId="{8B6768C3-E8C7-4C92-9759-170A8B330742}" type="parTrans" cxnId="{C72BD3B4-6CB7-46BA-9810-78DA1ABF0D46}">
      <dgm:prSet/>
      <dgm:spPr/>
      <dgm:t>
        <a:bodyPr/>
        <a:lstStyle/>
        <a:p>
          <a:endParaRPr lang="en-IN"/>
        </a:p>
      </dgm:t>
    </dgm:pt>
    <dgm:pt modelId="{98420CAC-093B-429D-A757-BCE9BEF9F2D3}" type="sibTrans" cxnId="{C72BD3B4-6CB7-46BA-9810-78DA1ABF0D46}">
      <dgm:prSet/>
      <dgm:spPr/>
      <dgm:t>
        <a:bodyPr/>
        <a:lstStyle/>
        <a:p>
          <a:endParaRPr lang="en-IN"/>
        </a:p>
      </dgm:t>
    </dgm:pt>
    <dgm:pt modelId="{FBAA4FD1-5D21-46A4-AF95-51C600DBEFDF}">
      <dgm:prSet phldrT="[Text]"/>
      <dgm:spPr/>
      <dgm:t>
        <a:bodyPr/>
        <a:lstStyle/>
        <a:p>
          <a:r>
            <a:rPr lang="en-US" dirty="0"/>
            <a:t>ROC</a:t>
          </a:r>
        </a:p>
        <a:p>
          <a:r>
            <a:rPr lang="en-US" dirty="0"/>
            <a:t>AUC</a:t>
          </a:r>
        </a:p>
        <a:p>
          <a:r>
            <a:rPr lang="en-IN" b="0" i="0" u="none" dirty="0"/>
            <a:t>96.03%</a:t>
          </a:r>
          <a:endParaRPr lang="en-IN" dirty="0"/>
        </a:p>
      </dgm:t>
    </dgm:pt>
    <dgm:pt modelId="{482F59B6-E198-435E-AC98-AEA33C8AA9A3}" type="parTrans" cxnId="{E62DE281-B289-48D3-8B44-4C9CB0D04CEF}">
      <dgm:prSet/>
      <dgm:spPr/>
      <dgm:t>
        <a:bodyPr/>
        <a:lstStyle/>
        <a:p>
          <a:endParaRPr lang="en-IN"/>
        </a:p>
      </dgm:t>
    </dgm:pt>
    <dgm:pt modelId="{0A83A76E-A5D8-41D4-BCC7-2C321278E4B4}" type="sibTrans" cxnId="{E62DE281-B289-48D3-8B44-4C9CB0D04CEF}">
      <dgm:prSet/>
      <dgm:spPr/>
      <dgm:t>
        <a:bodyPr/>
        <a:lstStyle/>
        <a:p>
          <a:endParaRPr lang="en-IN"/>
        </a:p>
      </dgm:t>
    </dgm:pt>
    <dgm:pt modelId="{E72A7599-9F21-451F-ABC5-E474623D439D}">
      <dgm:prSet/>
      <dgm:spPr/>
      <dgm:t>
        <a:bodyPr/>
        <a:lstStyle/>
        <a:p>
          <a:r>
            <a:rPr lang="en-US" dirty="0"/>
            <a:t>Balanced</a:t>
          </a:r>
        </a:p>
        <a:p>
          <a:r>
            <a:rPr lang="en-US" dirty="0"/>
            <a:t>Accuracy</a:t>
          </a:r>
        </a:p>
        <a:p>
          <a:r>
            <a:rPr lang="en-IN" b="0" i="0" u="none" dirty="0"/>
            <a:t>96.03%</a:t>
          </a:r>
          <a:endParaRPr lang="en-IN" b="0" dirty="0"/>
        </a:p>
      </dgm:t>
    </dgm:pt>
    <dgm:pt modelId="{CD30319D-ACA1-412F-8C63-88AA859E1CC2}" type="parTrans" cxnId="{A677D7DA-4607-4332-B0AB-D39A725D89F5}">
      <dgm:prSet/>
      <dgm:spPr/>
      <dgm:t>
        <a:bodyPr/>
        <a:lstStyle/>
        <a:p>
          <a:endParaRPr lang="en-IN"/>
        </a:p>
      </dgm:t>
    </dgm:pt>
    <dgm:pt modelId="{E18B2166-AEA9-4820-889A-DD70187EB6E4}" type="sibTrans" cxnId="{A677D7DA-4607-4332-B0AB-D39A725D89F5}">
      <dgm:prSet/>
      <dgm:spPr/>
      <dgm:t>
        <a:bodyPr/>
        <a:lstStyle/>
        <a:p>
          <a:endParaRPr lang="en-IN"/>
        </a:p>
      </dgm:t>
    </dgm:pt>
    <dgm:pt modelId="{FE173276-79BB-4321-BCEE-F47E46F999F1}">
      <dgm:prSet/>
      <dgm:spPr/>
      <dgm:t>
        <a:bodyPr/>
        <a:lstStyle/>
        <a:p>
          <a:r>
            <a:rPr lang="en-US" dirty="0"/>
            <a:t>Log</a:t>
          </a:r>
        </a:p>
        <a:p>
          <a:r>
            <a:rPr lang="en-US" dirty="0"/>
            <a:t>Loss</a:t>
          </a:r>
        </a:p>
        <a:p>
          <a:r>
            <a:rPr lang="en-IN" b="0" i="0" u="none" dirty="0"/>
            <a:t>0.049</a:t>
          </a:r>
          <a:endParaRPr lang="en-IN" dirty="0"/>
        </a:p>
      </dgm:t>
    </dgm:pt>
    <dgm:pt modelId="{78213086-6CA8-4FAC-AF17-A163905ADBA7}" type="parTrans" cxnId="{4BC5F8AE-19FB-4D7C-9EA0-CABB1C12C718}">
      <dgm:prSet/>
      <dgm:spPr/>
      <dgm:t>
        <a:bodyPr/>
        <a:lstStyle/>
        <a:p>
          <a:endParaRPr lang="en-IN"/>
        </a:p>
      </dgm:t>
    </dgm:pt>
    <dgm:pt modelId="{1859CE1B-8487-4ECA-8F6C-6CC47075D757}" type="sibTrans" cxnId="{4BC5F8AE-19FB-4D7C-9EA0-CABB1C12C718}">
      <dgm:prSet/>
      <dgm:spPr/>
      <dgm:t>
        <a:bodyPr/>
        <a:lstStyle/>
        <a:p>
          <a:endParaRPr lang="en-IN"/>
        </a:p>
      </dgm:t>
    </dgm:pt>
    <dgm:pt modelId="{5B06EFC1-868D-49F3-8836-B21CCAB38112}">
      <dgm:prSet/>
      <dgm:spPr/>
      <dgm:t>
        <a:bodyPr/>
        <a:lstStyle/>
        <a:p>
          <a:r>
            <a:rPr lang="en-US" dirty="0"/>
            <a:t>Accuracy</a:t>
          </a:r>
        </a:p>
        <a:p>
          <a:r>
            <a:rPr lang="en-IN" b="0" i="0" u="none" dirty="0"/>
            <a:t>97.86%</a:t>
          </a:r>
          <a:endParaRPr lang="en-IN" dirty="0"/>
        </a:p>
      </dgm:t>
    </dgm:pt>
    <dgm:pt modelId="{79F7F259-8383-4024-98D0-1CB757706579}" type="parTrans" cxnId="{43E2A2B4-49AF-4E53-8757-5035772C6497}">
      <dgm:prSet/>
      <dgm:spPr/>
      <dgm:t>
        <a:bodyPr/>
        <a:lstStyle/>
        <a:p>
          <a:endParaRPr lang="en-IN"/>
        </a:p>
      </dgm:t>
    </dgm:pt>
    <dgm:pt modelId="{DDEF205C-A8D4-4C6B-B5BD-2BD11596A95C}" type="sibTrans" cxnId="{43E2A2B4-49AF-4E53-8757-5035772C6497}">
      <dgm:prSet/>
      <dgm:spPr/>
      <dgm:t>
        <a:bodyPr/>
        <a:lstStyle/>
        <a:p>
          <a:endParaRPr lang="en-IN"/>
        </a:p>
      </dgm:t>
    </dgm:pt>
    <dgm:pt modelId="{3416A8B2-4239-480E-AF39-95AD4659FAE9}" type="pres">
      <dgm:prSet presAssocID="{4917B138-AB17-42B1-A100-F39FE124A862}" presName="composite" presStyleCnt="0">
        <dgm:presLayoutVars>
          <dgm:chMax val="1"/>
          <dgm:dir/>
          <dgm:resizeHandles val="exact"/>
        </dgm:presLayoutVars>
      </dgm:prSet>
      <dgm:spPr/>
    </dgm:pt>
    <dgm:pt modelId="{5AE0C6A3-7678-4ABE-80E2-D8EDB4395961}" type="pres">
      <dgm:prSet presAssocID="{4917B138-AB17-42B1-A100-F39FE124A862}" presName="radial" presStyleCnt="0">
        <dgm:presLayoutVars>
          <dgm:animLvl val="ctr"/>
        </dgm:presLayoutVars>
      </dgm:prSet>
      <dgm:spPr/>
    </dgm:pt>
    <dgm:pt modelId="{75B3E039-8D58-4C27-B6D9-60B8F4CDF815}" type="pres">
      <dgm:prSet presAssocID="{2C77A6BC-EEC6-453A-8A81-0420FDBB74D1}" presName="centerShape" presStyleLbl="vennNode1" presStyleIdx="0" presStyleCnt="8"/>
      <dgm:spPr/>
    </dgm:pt>
    <dgm:pt modelId="{FCCA3119-80B5-4E26-B303-018BEE5B31E1}" type="pres">
      <dgm:prSet presAssocID="{EE8666F7-1F72-4E9B-8B04-7844613FFB62}" presName="node" presStyleLbl="vennNode1" presStyleIdx="1" presStyleCnt="8">
        <dgm:presLayoutVars>
          <dgm:bulletEnabled val="1"/>
        </dgm:presLayoutVars>
      </dgm:prSet>
      <dgm:spPr/>
    </dgm:pt>
    <dgm:pt modelId="{4F1B84D3-B9CB-47B0-847E-8CE731300F57}" type="pres">
      <dgm:prSet presAssocID="{846656BB-4BE9-4D76-A240-66D7D52EDB9D}" presName="node" presStyleLbl="vennNode1" presStyleIdx="2" presStyleCnt="8">
        <dgm:presLayoutVars>
          <dgm:bulletEnabled val="1"/>
        </dgm:presLayoutVars>
      </dgm:prSet>
      <dgm:spPr/>
    </dgm:pt>
    <dgm:pt modelId="{3D7BC094-E3E3-4DEE-8B8C-4F837E8D02D9}" type="pres">
      <dgm:prSet presAssocID="{C6979F01-0D75-4CE7-9DD4-6519770FF3AB}" presName="node" presStyleLbl="vennNode1" presStyleIdx="3" presStyleCnt="8" custRadScaleRad="104130">
        <dgm:presLayoutVars>
          <dgm:bulletEnabled val="1"/>
        </dgm:presLayoutVars>
      </dgm:prSet>
      <dgm:spPr/>
    </dgm:pt>
    <dgm:pt modelId="{5527CC0C-4C21-41B7-83BE-21A4333826A2}" type="pres">
      <dgm:prSet presAssocID="{FBAA4FD1-5D21-46A4-AF95-51C600DBEFDF}" presName="node" presStyleLbl="vennNode1" presStyleIdx="4" presStyleCnt="8">
        <dgm:presLayoutVars>
          <dgm:bulletEnabled val="1"/>
        </dgm:presLayoutVars>
      </dgm:prSet>
      <dgm:spPr/>
    </dgm:pt>
    <dgm:pt modelId="{ED7EB12D-533D-4515-9F37-49A8B82DACD3}" type="pres">
      <dgm:prSet presAssocID="{E72A7599-9F21-451F-ABC5-E474623D439D}" presName="node" presStyleLbl="vennNode1" presStyleIdx="5" presStyleCnt="8">
        <dgm:presLayoutVars>
          <dgm:bulletEnabled val="1"/>
        </dgm:presLayoutVars>
      </dgm:prSet>
      <dgm:spPr/>
    </dgm:pt>
    <dgm:pt modelId="{11E8A2FA-004C-4A05-A625-E6194029D8D4}" type="pres">
      <dgm:prSet presAssocID="{FE173276-79BB-4321-BCEE-F47E46F999F1}" presName="node" presStyleLbl="vennNode1" presStyleIdx="6" presStyleCnt="8">
        <dgm:presLayoutVars>
          <dgm:bulletEnabled val="1"/>
        </dgm:presLayoutVars>
      </dgm:prSet>
      <dgm:spPr/>
    </dgm:pt>
    <dgm:pt modelId="{C2C3B2C9-2A24-448B-B06B-23FB21EC7059}" type="pres">
      <dgm:prSet presAssocID="{5B06EFC1-868D-49F3-8836-B21CCAB38112}" presName="node" presStyleLbl="vennNode1" presStyleIdx="7" presStyleCnt="8">
        <dgm:presLayoutVars>
          <dgm:bulletEnabled val="1"/>
        </dgm:presLayoutVars>
      </dgm:prSet>
      <dgm:spPr/>
    </dgm:pt>
  </dgm:ptLst>
  <dgm:cxnLst>
    <dgm:cxn modelId="{0990BB21-EE00-47A3-A713-B0B8F94E5724}" srcId="{4917B138-AB17-42B1-A100-F39FE124A862}" destId="{2C77A6BC-EEC6-453A-8A81-0420FDBB74D1}" srcOrd="0" destOrd="0" parTransId="{C32B6443-19F6-4E16-8EC3-97F8627C5566}" sibTransId="{1789A09E-9DC3-4D0F-9535-1501BEEA9EC8}"/>
    <dgm:cxn modelId="{C173AD36-727A-462E-A23A-70F4AEB88FC2}" srcId="{2C77A6BC-EEC6-453A-8A81-0420FDBB74D1}" destId="{EE8666F7-1F72-4E9B-8B04-7844613FFB62}" srcOrd="0" destOrd="0" parTransId="{6ABBB5F6-0F6A-4B20-B2F7-51258FBBB38E}" sibTransId="{B1984794-E64B-4648-BB2D-C21FB188735A}"/>
    <dgm:cxn modelId="{C3A7A164-9DEC-4930-A7B9-3EB8B9490967}" type="presOf" srcId="{846656BB-4BE9-4D76-A240-66D7D52EDB9D}" destId="{4F1B84D3-B9CB-47B0-847E-8CE731300F57}" srcOrd="0" destOrd="0" presId="urn:microsoft.com/office/officeart/2005/8/layout/radial3"/>
    <dgm:cxn modelId="{0F7A3E4F-84DC-473B-A64B-F75F1105D822}" type="presOf" srcId="{FBAA4FD1-5D21-46A4-AF95-51C600DBEFDF}" destId="{5527CC0C-4C21-41B7-83BE-21A4333826A2}" srcOrd="0" destOrd="0" presId="urn:microsoft.com/office/officeart/2005/8/layout/radial3"/>
    <dgm:cxn modelId="{8508A273-31EB-4EA0-AAA2-759D34A83E14}" type="presOf" srcId="{E72A7599-9F21-451F-ABC5-E474623D439D}" destId="{ED7EB12D-533D-4515-9F37-49A8B82DACD3}" srcOrd="0" destOrd="0" presId="urn:microsoft.com/office/officeart/2005/8/layout/radial3"/>
    <dgm:cxn modelId="{E62DE281-B289-48D3-8B44-4C9CB0D04CEF}" srcId="{2C77A6BC-EEC6-453A-8A81-0420FDBB74D1}" destId="{FBAA4FD1-5D21-46A4-AF95-51C600DBEFDF}" srcOrd="3" destOrd="0" parTransId="{482F59B6-E198-435E-AC98-AEA33C8AA9A3}" sibTransId="{0A83A76E-A5D8-41D4-BCC7-2C321278E4B4}"/>
    <dgm:cxn modelId="{90AF3F84-13B2-49E7-A5DC-67EAE2768BCC}" type="presOf" srcId="{4917B138-AB17-42B1-A100-F39FE124A862}" destId="{3416A8B2-4239-480E-AF39-95AD4659FAE9}" srcOrd="0" destOrd="0" presId="urn:microsoft.com/office/officeart/2005/8/layout/radial3"/>
    <dgm:cxn modelId="{950CBF87-3F59-4170-ACAD-8C9152214625}" type="presOf" srcId="{FE173276-79BB-4321-BCEE-F47E46F999F1}" destId="{11E8A2FA-004C-4A05-A625-E6194029D8D4}" srcOrd="0" destOrd="0" presId="urn:microsoft.com/office/officeart/2005/8/layout/radial3"/>
    <dgm:cxn modelId="{6AF5DDA6-0E6A-46AF-A69E-F1F43A384F92}" srcId="{2C77A6BC-EEC6-453A-8A81-0420FDBB74D1}" destId="{846656BB-4BE9-4D76-A240-66D7D52EDB9D}" srcOrd="1" destOrd="0" parTransId="{8D1F53ED-5BC9-4417-8479-F899C90D6631}" sibTransId="{B9D40EE0-90E8-49A2-8406-A1AE829E2802}"/>
    <dgm:cxn modelId="{984B38A8-31F3-4A92-ACC5-2E19A7C77072}" type="presOf" srcId="{C6979F01-0D75-4CE7-9DD4-6519770FF3AB}" destId="{3D7BC094-E3E3-4DEE-8B8C-4F837E8D02D9}" srcOrd="0" destOrd="0" presId="urn:microsoft.com/office/officeart/2005/8/layout/radial3"/>
    <dgm:cxn modelId="{4BC5F8AE-19FB-4D7C-9EA0-CABB1C12C718}" srcId="{2C77A6BC-EEC6-453A-8A81-0420FDBB74D1}" destId="{FE173276-79BB-4321-BCEE-F47E46F999F1}" srcOrd="5" destOrd="0" parTransId="{78213086-6CA8-4FAC-AF17-A163905ADBA7}" sibTransId="{1859CE1B-8487-4ECA-8F6C-6CC47075D757}"/>
    <dgm:cxn modelId="{43E2A2B4-49AF-4E53-8757-5035772C6497}" srcId="{2C77A6BC-EEC6-453A-8A81-0420FDBB74D1}" destId="{5B06EFC1-868D-49F3-8836-B21CCAB38112}" srcOrd="6" destOrd="0" parTransId="{79F7F259-8383-4024-98D0-1CB757706579}" sibTransId="{DDEF205C-A8D4-4C6B-B5BD-2BD11596A95C}"/>
    <dgm:cxn modelId="{C72BD3B4-6CB7-46BA-9810-78DA1ABF0D46}" srcId="{2C77A6BC-EEC6-453A-8A81-0420FDBB74D1}" destId="{C6979F01-0D75-4CE7-9DD4-6519770FF3AB}" srcOrd="2" destOrd="0" parTransId="{8B6768C3-E8C7-4C92-9759-170A8B330742}" sibTransId="{98420CAC-093B-429D-A757-BCE9BEF9F2D3}"/>
    <dgm:cxn modelId="{C7AD55C7-DC7A-42DE-8DF2-028DBCFEA59D}" type="presOf" srcId="{5B06EFC1-868D-49F3-8836-B21CCAB38112}" destId="{C2C3B2C9-2A24-448B-B06B-23FB21EC7059}" srcOrd="0" destOrd="0" presId="urn:microsoft.com/office/officeart/2005/8/layout/radial3"/>
    <dgm:cxn modelId="{A677D7DA-4607-4332-B0AB-D39A725D89F5}" srcId="{2C77A6BC-EEC6-453A-8A81-0420FDBB74D1}" destId="{E72A7599-9F21-451F-ABC5-E474623D439D}" srcOrd="4" destOrd="0" parTransId="{CD30319D-ACA1-412F-8C63-88AA859E1CC2}" sibTransId="{E18B2166-AEA9-4820-889A-DD70187EB6E4}"/>
    <dgm:cxn modelId="{8BC24AFB-DA02-40F9-A065-0AE0B4A44E4F}" type="presOf" srcId="{EE8666F7-1F72-4E9B-8B04-7844613FFB62}" destId="{FCCA3119-80B5-4E26-B303-018BEE5B31E1}" srcOrd="0" destOrd="0" presId="urn:microsoft.com/office/officeart/2005/8/layout/radial3"/>
    <dgm:cxn modelId="{B5247DFC-AC34-4455-A13A-2D9345E793EF}" type="presOf" srcId="{2C77A6BC-EEC6-453A-8A81-0420FDBB74D1}" destId="{75B3E039-8D58-4C27-B6D9-60B8F4CDF815}" srcOrd="0" destOrd="0" presId="urn:microsoft.com/office/officeart/2005/8/layout/radial3"/>
    <dgm:cxn modelId="{2D10799D-AC5C-491E-9867-C39FF0141991}" type="presParOf" srcId="{3416A8B2-4239-480E-AF39-95AD4659FAE9}" destId="{5AE0C6A3-7678-4ABE-80E2-D8EDB4395961}" srcOrd="0" destOrd="0" presId="urn:microsoft.com/office/officeart/2005/8/layout/radial3"/>
    <dgm:cxn modelId="{4C5E4497-F46B-4CCE-910C-AEF6182FAC89}" type="presParOf" srcId="{5AE0C6A3-7678-4ABE-80E2-D8EDB4395961}" destId="{75B3E039-8D58-4C27-B6D9-60B8F4CDF815}" srcOrd="0" destOrd="0" presId="urn:microsoft.com/office/officeart/2005/8/layout/radial3"/>
    <dgm:cxn modelId="{61D62665-A001-47B5-9048-5323DE267FFC}" type="presParOf" srcId="{5AE0C6A3-7678-4ABE-80E2-D8EDB4395961}" destId="{FCCA3119-80B5-4E26-B303-018BEE5B31E1}" srcOrd="1" destOrd="0" presId="urn:microsoft.com/office/officeart/2005/8/layout/radial3"/>
    <dgm:cxn modelId="{880E7E86-B21F-421A-918B-24A91FFF53F5}" type="presParOf" srcId="{5AE0C6A3-7678-4ABE-80E2-D8EDB4395961}" destId="{4F1B84D3-B9CB-47B0-847E-8CE731300F57}" srcOrd="2" destOrd="0" presId="urn:microsoft.com/office/officeart/2005/8/layout/radial3"/>
    <dgm:cxn modelId="{D17FFA09-B7BC-42E0-8486-CCDC9A8B2299}" type="presParOf" srcId="{5AE0C6A3-7678-4ABE-80E2-D8EDB4395961}" destId="{3D7BC094-E3E3-4DEE-8B8C-4F837E8D02D9}" srcOrd="3" destOrd="0" presId="urn:microsoft.com/office/officeart/2005/8/layout/radial3"/>
    <dgm:cxn modelId="{BCD59A3B-3D92-46E9-BB8D-D40D53A9C74C}" type="presParOf" srcId="{5AE0C6A3-7678-4ABE-80E2-D8EDB4395961}" destId="{5527CC0C-4C21-41B7-83BE-21A4333826A2}" srcOrd="4" destOrd="0" presId="urn:microsoft.com/office/officeart/2005/8/layout/radial3"/>
    <dgm:cxn modelId="{78B574B9-EF69-47BD-B0C3-F783D1B47DD6}" type="presParOf" srcId="{5AE0C6A3-7678-4ABE-80E2-D8EDB4395961}" destId="{ED7EB12D-533D-4515-9F37-49A8B82DACD3}" srcOrd="5" destOrd="0" presId="urn:microsoft.com/office/officeart/2005/8/layout/radial3"/>
    <dgm:cxn modelId="{7A8AB335-BD5E-4466-8688-DBEA359E9D9A}" type="presParOf" srcId="{5AE0C6A3-7678-4ABE-80E2-D8EDB4395961}" destId="{11E8A2FA-004C-4A05-A625-E6194029D8D4}" srcOrd="6" destOrd="0" presId="urn:microsoft.com/office/officeart/2005/8/layout/radial3"/>
    <dgm:cxn modelId="{481DCF6B-8151-4C22-B13F-4DFC72D99C66}" type="presParOf" srcId="{5AE0C6A3-7678-4ABE-80E2-D8EDB4395961}" destId="{C2C3B2C9-2A24-448B-B06B-23FB21EC7059}" srcOrd="7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E05AEC-B322-4E9C-A789-E018E16D06AC}">
      <dsp:nvSpPr>
        <dsp:cNvPr id="0" name=""/>
        <dsp:cNvSpPr/>
      </dsp:nvSpPr>
      <dsp:spPr>
        <a:xfrm rot="5400000">
          <a:off x="6000581" y="-2728371"/>
          <a:ext cx="941051" cy="6637950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effectLst/>
              <a:latin typeface="Times New Roman" panose="02020603050405020304" pitchFamily="18" charset="0"/>
            </a:rPr>
            <a:t>Dropped Column9. It had more than 93% missing data.</a:t>
          </a:r>
          <a:endParaRPr lang="en-IN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effectLst/>
              <a:latin typeface="Times New Roman" panose="02020603050405020304" pitchFamily="18" charset="0"/>
            </a:rPr>
            <a:t>Imputing that much of missing data might result in bias and noise, so we decided to delete it completely.</a:t>
          </a:r>
          <a:endParaRPr lang="en-IN" sz="1800" kern="1200" dirty="0"/>
        </a:p>
      </dsp:txBody>
      <dsp:txXfrm rot="-5400000">
        <a:off x="3152132" y="166016"/>
        <a:ext cx="6592012" cy="849175"/>
      </dsp:txXfrm>
    </dsp:sp>
    <dsp:sp modelId="{698F96EC-D748-4D19-B813-7CCFB24B8454}">
      <dsp:nvSpPr>
        <dsp:cNvPr id="0" name=""/>
        <dsp:cNvSpPr/>
      </dsp:nvSpPr>
      <dsp:spPr>
        <a:xfrm>
          <a:off x="581714" y="2445"/>
          <a:ext cx="2570417" cy="117631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i="0" u="none" strike="noStrike" kern="1200" dirty="0">
              <a:effectLst/>
              <a:latin typeface="Times New Roman" panose="02020603050405020304" pitchFamily="18" charset="0"/>
            </a:rPr>
            <a:t>Dropping Column</a:t>
          </a:r>
          <a:endParaRPr lang="en-IN" sz="2800" kern="1200" dirty="0"/>
        </a:p>
      </dsp:txBody>
      <dsp:txXfrm>
        <a:off x="639137" y="59868"/>
        <a:ext cx="2455571" cy="1061468"/>
      </dsp:txXfrm>
    </dsp:sp>
    <dsp:sp modelId="{75E950DC-A76B-414F-81F6-04A3197C69B6}">
      <dsp:nvSpPr>
        <dsp:cNvPr id="0" name=""/>
        <dsp:cNvSpPr/>
      </dsp:nvSpPr>
      <dsp:spPr>
        <a:xfrm rot="5400000">
          <a:off x="6000581" y="-1493241"/>
          <a:ext cx="941051" cy="6637950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effectLst/>
              <a:latin typeface="Times New Roman" panose="02020603050405020304" pitchFamily="18" charset="0"/>
            </a:rPr>
            <a:t>Median is primarily outlier resistant and constitutes an effective value that does not get dominated by the extreme value as well.</a:t>
          </a:r>
          <a:endParaRPr lang="en-IN" sz="1800" kern="1200" dirty="0"/>
        </a:p>
      </dsp:txBody>
      <dsp:txXfrm rot="-5400000">
        <a:off x="3152132" y="1401146"/>
        <a:ext cx="6592012" cy="849175"/>
      </dsp:txXfrm>
    </dsp:sp>
    <dsp:sp modelId="{65743348-6080-40AD-8122-6AA630F9B317}">
      <dsp:nvSpPr>
        <dsp:cNvPr id="0" name=""/>
        <dsp:cNvSpPr/>
      </dsp:nvSpPr>
      <dsp:spPr>
        <a:xfrm>
          <a:off x="581714" y="1237576"/>
          <a:ext cx="2570417" cy="117631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i="0" u="none" strike="noStrike" kern="1200" dirty="0">
              <a:effectLst/>
              <a:latin typeface="Times New Roman" panose="02020603050405020304" pitchFamily="18" charset="0"/>
            </a:rPr>
            <a:t>Median Imputation</a:t>
          </a:r>
          <a:endParaRPr lang="en-IN" sz="2800" kern="1200" dirty="0"/>
        </a:p>
      </dsp:txBody>
      <dsp:txXfrm>
        <a:off x="639137" y="1294999"/>
        <a:ext cx="2455571" cy="1061468"/>
      </dsp:txXfrm>
    </dsp:sp>
    <dsp:sp modelId="{47B41191-076D-4825-AAEE-156FD8C82457}">
      <dsp:nvSpPr>
        <dsp:cNvPr id="0" name=""/>
        <dsp:cNvSpPr/>
      </dsp:nvSpPr>
      <dsp:spPr>
        <a:xfrm rot="5400000">
          <a:off x="5995017" y="-258110"/>
          <a:ext cx="941051" cy="6637950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effectLst/>
              <a:latin typeface="Times New Roman" panose="02020603050405020304" pitchFamily="18" charset="0"/>
            </a:rPr>
            <a:t>This step ensured that all variables were on a similar scale, facilitating better convergence during model training and improving the overall performance of our algorithms.</a:t>
          </a:r>
          <a:endParaRPr lang="en-IN" sz="1800" kern="1200" dirty="0"/>
        </a:p>
      </dsp:txBody>
      <dsp:txXfrm rot="-5400000">
        <a:off x="3146568" y="2636277"/>
        <a:ext cx="6592012" cy="849175"/>
      </dsp:txXfrm>
    </dsp:sp>
    <dsp:sp modelId="{0396C7A6-ABFF-4D06-8734-0CFD95EEE75F}">
      <dsp:nvSpPr>
        <dsp:cNvPr id="0" name=""/>
        <dsp:cNvSpPr/>
      </dsp:nvSpPr>
      <dsp:spPr>
        <a:xfrm>
          <a:off x="581714" y="2472706"/>
          <a:ext cx="2564854" cy="117631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i="0" u="none" strike="noStrike" kern="1200" dirty="0">
              <a:effectLst/>
              <a:latin typeface="Times New Roman" panose="02020603050405020304" pitchFamily="18" charset="0"/>
            </a:rPr>
            <a:t>Standard Scaling</a:t>
          </a:r>
          <a:endParaRPr lang="en-IN" sz="2800" kern="1200" dirty="0"/>
        </a:p>
      </dsp:txBody>
      <dsp:txXfrm>
        <a:off x="639137" y="2530129"/>
        <a:ext cx="2450008" cy="1061468"/>
      </dsp:txXfrm>
    </dsp:sp>
    <dsp:sp modelId="{6A8079B6-AC3B-4C2C-B258-7EAE19B39629}">
      <dsp:nvSpPr>
        <dsp:cNvPr id="0" name=""/>
        <dsp:cNvSpPr/>
      </dsp:nvSpPr>
      <dsp:spPr>
        <a:xfrm rot="5400000">
          <a:off x="5973286" y="977019"/>
          <a:ext cx="941051" cy="6637950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solidFill>
                <a:srgbClr val="000000"/>
              </a:solidFill>
              <a:effectLst/>
              <a:latin typeface="Times New Roman" panose="02020603050405020304" pitchFamily="18" charset="0"/>
            </a:rPr>
            <a:t>The data was split into training and validation sets to ensure the model's performance would generalize well to unseen data. </a:t>
          </a:r>
          <a:endParaRPr lang="en-IN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solidFill>
                <a:srgbClr val="000000"/>
              </a:solidFill>
              <a:effectLst/>
              <a:latin typeface="Times New Roman" panose="02020603050405020304" pitchFamily="18" charset="0"/>
            </a:rPr>
            <a:t>80% of the data was used for training and 20% for validation.</a:t>
          </a:r>
          <a:endParaRPr lang="en-IN" sz="1600" kern="1200" dirty="0"/>
        </a:p>
      </dsp:txBody>
      <dsp:txXfrm rot="-5400000">
        <a:off x="3124837" y="3871406"/>
        <a:ext cx="6592012" cy="849175"/>
      </dsp:txXfrm>
    </dsp:sp>
    <dsp:sp modelId="{1210D5FA-5817-4EE7-8963-D9A9F6312CB1}">
      <dsp:nvSpPr>
        <dsp:cNvPr id="0" name=""/>
        <dsp:cNvSpPr/>
      </dsp:nvSpPr>
      <dsp:spPr>
        <a:xfrm>
          <a:off x="581714" y="3707837"/>
          <a:ext cx="2543123" cy="117631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i="0" u="none" strike="noStrike" kern="1200" dirty="0">
              <a:effectLst/>
              <a:latin typeface="Times New Roman" panose="02020603050405020304" pitchFamily="18" charset="0"/>
            </a:rPr>
            <a:t>Data Splitting</a:t>
          </a:r>
          <a:endParaRPr lang="en-IN" sz="2800" kern="1200" dirty="0"/>
        </a:p>
      </dsp:txBody>
      <dsp:txXfrm>
        <a:off x="639137" y="3765260"/>
        <a:ext cx="2428277" cy="10614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B3E039-8D58-4C27-B6D9-60B8F4CDF815}">
      <dsp:nvSpPr>
        <dsp:cNvPr id="0" name=""/>
        <dsp:cNvSpPr/>
      </dsp:nvSpPr>
      <dsp:spPr>
        <a:xfrm>
          <a:off x="3023320" y="1521850"/>
          <a:ext cx="3640116" cy="3640116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0" i="0" u="none" strike="noStrike" kern="1200" dirty="0">
              <a:effectLst/>
              <a:latin typeface="Times New Roman" panose="02020603050405020304" pitchFamily="18" charset="0"/>
            </a:rPr>
            <a:t>Model Evaluation and Metrics</a:t>
          </a:r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1" u="none" strike="noStrike" kern="1200" dirty="0">
              <a:effectLst/>
              <a:latin typeface="Times New Roman" panose="02020603050405020304" pitchFamily="18" charset="0"/>
            </a:rPr>
            <a:t>(test set)</a:t>
          </a:r>
          <a:endParaRPr lang="en-IN" sz="3200" b="0" i="1" u="none" kern="1200" dirty="0"/>
        </a:p>
      </dsp:txBody>
      <dsp:txXfrm>
        <a:off x="3556403" y="2054933"/>
        <a:ext cx="2573950" cy="2573950"/>
      </dsp:txXfrm>
    </dsp:sp>
    <dsp:sp modelId="{FCCA3119-80B5-4E26-B303-018BEE5B31E1}">
      <dsp:nvSpPr>
        <dsp:cNvPr id="0" name=""/>
        <dsp:cNvSpPr/>
      </dsp:nvSpPr>
      <dsp:spPr>
        <a:xfrm>
          <a:off x="3933349" y="59988"/>
          <a:ext cx="1820058" cy="1820058"/>
        </a:xfrm>
        <a:prstGeom prst="ellipse">
          <a:avLst/>
        </a:prstGeom>
        <a:solidFill>
          <a:schemeClr val="accent4">
            <a:alpha val="50000"/>
            <a:hueOff val="1400127"/>
            <a:satOff val="-5825"/>
            <a:lumOff val="137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Precision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85.04%</a:t>
          </a:r>
          <a:endParaRPr lang="en-IN" sz="2300" kern="1200" dirty="0"/>
        </a:p>
      </dsp:txBody>
      <dsp:txXfrm>
        <a:off x="4199890" y="326529"/>
        <a:ext cx="1286976" cy="1286976"/>
      </dsp:txXfrm>
    </dsp:sp>
    <dsp:sp modelId="{4F1B84D3-B9CB-47B0-847E-8CE731300F57}">
      <dsp:nvSpPr>
        <dsp:cNvPr id="0" name=""/>
        <dsp:cNvSpPr/>
      </dsp:nvSpPr>
      <dsp:spPr>
        <a:xfrm>
          <a:off x="5787768" y="953029"/>
          <a:ext cx="1820058" cy="1820058"/>
        </a:xfrm>
        <a:prstGeom prst="ellipse">
          <a:avLst/>
        </a:prstGeom>
        <a:solidFill>
          <a:schemeClr val="accent4">
            <a:alpha val="50000"/>
            <a:hueOff val="2800255"/>
            <a:satOff val="-11651"/>
            <a:lumOff val="274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Recall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93.77%</a:t>
          </a:r>
          <a:endParaRPr lang="en-IN" sz="2300" kern="1200" dirty="0"/>
        </a:p>
      </dsp:txBody>
      <dsp:txXfrm>
        <a:off x="6054309" y="1219570"/>
        <a:ext cx="1286976" cy="1286976"/>
      </dsp:txXfrm>
    </dsp:sp>
    <dsp:sp modelId="{3D7BC094-E3E3-4DEE-8B8C-4F837E8D02D9}">
      <dsp:nvSpPr>
        <dsp:cNvPr id="0" name=""/>
        <dsp:cNvSpPr/>
      </dsp:nvSpPr>
      <dsp:spPr>
        <a:xfrm>
          <a:off x="6341275" y="2981472"/>
          <a:ext cx="1820058" cy="1820058"/>
        </a:xfrm>
        <a:prstGeom prst="ellipse">
          <a:avLst/>
        </a:prstGeom>
        <a:solidFill>
          <a:schemeClr val="accent4">
            <a:alpha val="50000"/>
            <a:hueOff val="4200382"/>
            <a:satOff val="-17476"/>
            <a:lumOff val="411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F1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Score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89.19%</a:t>
          </a:r>
          <a:endParaRPr lang="en-IN" sz="2300" kern="1200" dirty="0"/>
        </a:p>
      </dsp:txBody>
      <dsp:txXfrm>
        <a:off x="6607816" y="3248013"/>
        <a:ext cx="1286976" cy="1286976"/>
      </dsp:txXfrm>
    </dsp:sp>
    <dsp:sp modelId="{5527CC0C-4C21-41B7-83BE-21A4333826A2}">
      <dsp:nvSpPr>
        <dsp:cNvPr id="0" name=""/>
        <dsp:cNvSpPr/>
      </dsp:nvSpPr>
      <dsp:spPr>
        <a:xfrm>
          <a:off x="4962474" y="4568878"/>
          <a:ext cx="1820058" cy="1820058"/>
        </a:xfrm>
        <a:prstGeom prst="ellipse">
          <a:avLst/>
        </a:prstGeom>
        <a:solidFill>
          <a:schemeClr val="accent4">
            <a:alpha val="50000"/>
            <a:hueOff val="5600509"/>
            <a:satOff val="-23301"/>
            <a:lumOff val="5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ROC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AUC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96.03%</a:t>
          </a:r>
          <a:endParaRPr lang="en-IN" sz="2300" kern="1200" dirty="0"/>
        </a:p>
      </dsp:txBody>
      <dsp:txXfrm>
        <a:off x="5229015" y="4835419"/>
        <a:ext cx="1286976" cy="1286976"/>
      </dsp:txXfrm>
    </dsp:sp>
    <dsp:sp modelId="{ED7EB12D-533D-4515-9F37-49A8B82DACD3}">
      <dsp:nvSpPr>
        <dsp:cNvPr id="0" name=""/>
        <dsp:cNvSpPr/>
      </dsp:nvSpPr>
      <dsp:spPr>
        <a:xfrm>
          <a:off x="2904225" y="4568878"/>
          <a:ext cx="1820058" cy="1820058"/>
        </a:xfrm>
        <a:prstGeom prst="ellipse">
          <a:avLst/>
        </a:prstGeom>
        <a:solidFill>
          <a:schemeClr val="accent4">
            <a:alpha val="50000"/>
            <a:hueOff val="7000636"/>
            <a:satOff val="-29126"/>
            <a:lumOff val="68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Balanced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Accuracy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96.03%</a:t>
          </a:r>
          <a:endParaRPr lang="en-IN" sz="2300" b="0" kern="1200" dirty="0"/>
        </a:p>
      </dsp:txBody>
      <dsp:txXfrm>
        <a:off x="3170766" y="4835419"/>
        <a:ext cx="1286976" cy="1286976"/>
      </dsp:txXfrm>
    </dsp:sp>
    <dsp:sp modelId="{11E8A2FA-004C-4A05-A625-E6194029D8D4}">
      <dsp:nvSpPr>
        <dsp:cNvPr id="0" name=""/>
        <dsp:cNvSpPr/>
      </dsp:nvSpPr>
      <dsp:spPr>
        <a:xfrm>
          <a:off x="1620927" y="2959674"/>
          <a:ext cx="1820058" cy="1820058"/>
        </a:xfrm>
        <a:prstGeom prst="ellipse">
          <a:avLst/>
        </a:prstGeom>
        <a:solidFill>
          <a:schemeClr val="accent4">
            <a:alpha val="50000"/>
            <a:hueOff val="8400764"/>
            <a:satOff val="-34952"/>
            <a:lumOff val="8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Log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Loss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0.049</a:t>
          </a:r>
          <a:endParaRPr lang="en-IN" sz="2300" kern="1200" dirty="0"/>
        </a:p>
      </dsp:txBody>
      <dsp:txXfrm>
        <a:off x="1887468" y="3226215"/>
        <a:ext cx="1286976" cy="1286976"/>
      </dsp:txXfrm>
    </dsp:sp>
    <dsp:sp modelId="{C2C3B2C9-2A24-448B-B06B-23FB21EC7059}">
      <dsp:nvSpPr>
        <dsp:cNvPr id="0" name=""/>
        <dsp:cNvSpPr/>
      </dsp:nvSpPr>
      <dsp:spPr>
        <a:xfrm>
          <a:off x="2078931" y="953029"/>
          <a:ext cx="1820058" cy="1820058"/>
        </a:xfrm>
        <a:prstGeom prst="ellipse">
          <a:avLst/>
        </a:prstGeom>
        <a:solidFill>
          <a:schemeClr val="accent4">
            <a:alpha val="50000"/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Accuracy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97.86%</a:t>
          </a:r>
          <a:endParaRPr lang="en-IN" sz="2300" kern="1200" dirty="0"/>
        </a:p>
      </dsp:txBody>
      <dsp:txXfrm>
        <a:off x="2345472" y="1219570"/>
        <a:ext cx="1286976" cy="12869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9B0E1-A951-429E-A9DF-7205269BB113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0BFF1-F73C-49C7-8676-89F045C3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231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00BFF1-F73C-49C7-8676-89F045C3B84D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1338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46C5C-D9BB-C872-7E69-B547B9B9A1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092FBC-02E5-40D5-6837-C6976652DB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FD9DE-C2EA-E2A2-23B6-C4FD1E47E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B3020-13C2-6E4E-F94A-621C9DDD6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55DDC-6611-F085-E5D1-80F07C643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0222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5B64C-DED1-396C-F6B7-58A0611A6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299005-CB69-4AFC-D0C6-E4BB9F5995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9589E-D383-8C8E-58F4-4C408B854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5AF4E-83BB-F09D-3E2F-2443A9609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77707-B70E-B3F4-0D0C-3BDAD53D5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411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0B742E-EACB-9285-2960-EAC81C65B7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ECFB03-F94C-E8B9-C485-24137B4F1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F64F4-3347-F596-4B0E-DD51B59E2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EFE08-2B77-D121-DC8F-046FD04D2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EF33D-74C5-5602-8D0A-0E6E5BA66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451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DC0D-4BFC-4B4D-0FD7-98897018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655C9-DD3D-B11F-D286-A48F93FCE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66318-C5D5-EBDE-D5D7-32DF93E12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5E667-68A7-72B4-EF1C-347EB6158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53ADE-51D4-98D4-D1FB-04BDA0B4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5889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0D61-155E-A849-468E-CDC7B8C9F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44D0BB-4490-D95E-6E7E-AC4526517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E5F76-C5D1-9A1C-6E3E-61DD33622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A392F-ECF7-2705-9B88-EA315A9D6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2AC74-F0B1-B228-F740-2E7647BE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147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13C3F-C34C-06D2-E152-2E669BF13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10D46-AD23-C150-98E1-7BE0043047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A977AF-ACF3-0113-092A-D48EFD3BE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7EF98A-CD9A-2EBE-5307-8BB271D36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289204-7003-1EF5-A044-A57E31781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B6EE40-D078-DA23-1414-65C3CAC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257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4B9B6-A646-898A-61E5-2A3F836FE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250C9-D8BE-5FBF-8CF9-1492F0D21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43CEA-B638-3FE4-A472-8EFC6F8842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E007F-F6B3-782F-77A1-6B5F73CACA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AD15EC-ED2A-8A7B-14DC-2D0D24B2D8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F497B7-3329-983A-30B6-05966E2EE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44A2A6-0E52-0359-2396-191A1B577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AA65FA-151C-20DD-0BCA-76A6FCE14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0529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AA4F2-4065-0623-4F83-F7239EFC9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F9884-94C4-817D-40E2-F06F06179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67EA99-E7A5-E672-9AE2-4D220E2B4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ADFF3E-BADE-E254-3576-0B70EC55C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248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88C23A-648B-2D0F-1DE9-57595409E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A41050-AA6D-7C7C-D54A-A43C43ED0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81D9B1-12B6-8612-C896-D3FA2A771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5431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ADCC-E9CC-FEA2-3AB8-99A788776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D6A5C-5859-F07C-58D8-D1D27C15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DA0A58-3F03-C452-0A6B-E4AB4D7AF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53F4E2-D120-A4AE-2F12-DC2F141D1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8E772-0852-EB9F-1D71-50C830759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75F106-060B-A62F-31FA-A95498460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025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9E28A-810E-4C21-B652-692047C96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CAEE11-7DFB-A480-893B-87F7EB5C36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F0C823-2DBF-C3DC-0060-A58E6845C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EF4932-D0E5-554C-9E57-0CEEED064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12B8C0-03A3-951A-F5E9-E8060BDA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20A99-9D61-1687-6A85-33A6758B2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876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1810E5-E0DF-312A-7929-91FF2A6EB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8B224A-9BD3-B1D0-F18A-A5EEC2DBF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CBBE1-381C-7679-B9D7-B6A6C952FE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56344-9FAA-4AF1-801B-19952FA5F665}" type="datetimeFigureOut">
              <a:rPr lang="en-IN" smtClean="0"/>
              <a:t>06-10-2024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4D616-A82D-CCCC-E9AF-74C6B1A719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06E6E-1CBB-4C44-880E-E17286063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9583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5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8135DDB-B7C1-9467-B8C8-38A7180B7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609146-37D9-13B6-31A7-BF790E276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8171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GSTN Analytics Hackathon</a:t>
            </a:r>
            <a:br>
              <a: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US" sz="53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Developing a Predictive Model in GST</a:t>
            </a:r>
            <a:endParaRPr lang="en-IN" sz="60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705B8-B10F-8626-3FEE-F87B45AB0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937" y="3123743"/>
            <a:ext cx="4431632" cy="2194216"/>
          </a:xfrm>
          <a:noFill/>
        </p:spPr>
        <p:txBody>
          <a:bodyPr/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</a:rPr>
              <a:t>Members:</a:t>
            </a:r>
          </a:p>
          <a:p>
            <a:pPr>
              <a:spcBef>
                <a:spcPts val="0"/>
              </a:spcBef>
            </a:pPr>
            <a:r>
              <a:rPr lang="en-IN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Mohit Gupta</a:t>
            </a:r>
          </a:p>
          <a:p>
            <a:pPr>
              <a:spcBef>
                <a:spcPts val="0"/>
              </a:spcBef>
            </a:pPr>
            <a:r>
              <a:rPr lang="en-IN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Harjot Singh</a:t>
            </a:r>
          </a:p>
          <a:p>
            <a:pPr>
              <a:spcBef>
                <a:spcPts val="0"/>
              </a:spcBef>
            </a:pPr>
            <a:r>
              <a:rPr lang="en-IN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Gaurav Kumar </a:t>
            </a:r>
            <a:r>
              <a:rPr lang="en-IN" i="0" u="none" strike="noStrike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Chaurasiya</a:t>
            </a:r>
            <a:endParaRPr lang="en-IN" i="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IN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Adamya Gaur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D11EAF-E9C5-D53B-15C8-278F32407388}"/>
              </a:ext>
            </a:extLst>
          </p:cNvPr>
          <p:cNvSpPr txBox="1"/>
          <p:nvPr/>
        </p:nvSpPr>
        <p:spPr>
          <a:xfrm>
            <a:off x="8392155" y="2925209"/>
            <a:ext cx="34234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Team ID: GSTN_435</a:t>
            </a:r>
          </a:p>
        </p:txBody>
      </p:sp>
    </p:spTree>
    <p:extLst>
      <p:ext uri="{BB962C8B-B14F-4D97-AF65-F5344CB8AC3E}">
        <p14:creationId xmlns:p14="http://schemas.microsoft.com/office/powerpoint/2010/main" val="3519271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5000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A300C-312C-0BE5-251C-D6CA6A64A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8446" y="1593424"/>
            <a:ext cx="5876498" cy="4002158"/>
          </a:xfrm>
          <a:noFill/>
        </p:spPr>
        <p:txBody>
          <a:bodyPr>
            <a:normAutofit fontScale="90000"/>
          </a:bodyPr>
          <a:lstStyle/>
          <a:p>
            <a:pPr algn="ctr"/>
            <a:r>
              <a:rPr lang="en-US" sz="9600" b="1" i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Thankyou </a:t>
            </a:r>
            <a:br>
              <a:rPr lang="en-US" sz="9600" b="1" i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9600" b="1" i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br>
              <a:rPr lang="en-US" sz="9600" b="1" i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9600" b="1" i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time</a:t>
            </a:r>
            <a:endParaRPr lang="en-IN" sz="9600" b="1" i="1" dirty="0">
              <a:ln>
                <a:solidFill>
                  <a:schemeClr val="accent4">
                    <a:lumMod val="5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6821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569985-8276-88D5-1B43-DF4EAA2AE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84F2F-A85E-2673-3588-D272FF961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0908" y="1707349"/>
            <a:ext cx="4940317" cy="4351338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 comprehensive analysis including the range, mean, and standard deviation of variables, we found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Column9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data was missing for over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93%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the feature.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look at correlations between features to see if there are some multicollinearity problems that could negatively affect the model, we used a heatmap.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Target variable suffers from a class imbalance effect since this problem is dominated by entries belonging to one class, which can affect our model's training.</a:t>
            </a:r>
            <a:endParaRPr lang="en-US" sz="18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C21B6E-C5B3-E4BD-D00F-74AEB97E4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401281"/>
            <a:ext cx="10515600" cy="1109549"/>
          </a:xfrm>
        </p:spPr>
        <p:txBody>
          <a:bodyPr/>
          <a:lstStyle/>
          <a:p>
            <a:r>
              <a:rPr lang="en-US" sz="4400" b="1" i="0" u="sng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Exploratory Data Analysis </a:t>
            </a:r>
            <a:endParaRPr lang="en-IN" u="sng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F085480-F21C-6F8C-245D-2A779620C1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943" t="696" b="1"/>
          <a:stretch/>
        </p:blipFill>
        <p:spPr>
          <a:xfrm>
            <a:off x="6478971" y="1510830"/>
            <a:ext cx="5575283" cy="485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15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84ED47-EC47-8225-6DD9-CE5B27323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01BC7C-247F-54A0-7B6D-9433979D6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575" y="286438"/>
            <a:ext cx="9813758" cy="1325563"/>
          </a:xfrm>
        </p:spPr>
        <p:txBody>
          <a:bodyPr>
            <a:normAutofit/>
          </a:bodyPr>
          <a:lstStyle/>
          <a:p>
            <a:r>
              <a:rPr lang="en-US" sz="4400" b="1" i="0" u="sng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Data Preprocessing</a:t>
            </a:r>
            <a:endParaRPr lang="en-IN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BB28E59-ABE0-E006-E7F3-4E2C423001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083415"/>
              </p:ext>
            </p:extLst>
          </p:nvPr>
        </p:nvGraphicFramePr>
        <p:xfrm>
          <a:off x="1679175" y="1460311"/>
          <a:ext cx="10371797" cy="4886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55294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6A73E5-298C-7323-1A62-9B55DC5DE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05623-ABCA-52C6-F6F6-03B113499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0042" y="1253331"/>
            <a:ext cx="9681411" cy="4351338"/>
          </a:xfrm>
        </p:spPr>
        <p:txBody>
          <a:bodyPr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identified three algorithms that demonstrate strong performance and adaptability:</a:t>
            </a:r>
            <a:endParaRPr lang="en-US" sz="20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well-regarded for its robustness its regularization capabilities (L1 and L2) help reduce overfitting, making it a suitable choice.</a:t>
            </a:r>
            <a:endParaRPr 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CatBoost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particularly effective in managing features and offers strong performance even in the presence of missing values.</a:t>
            </a:r>
            <a:endParaRPr 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LightGBM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optimized for speed and efficiency, making it suitable for large datasets while maintaining competitive accuracy.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enhance our model performance further, we implemented a custom voting classifier that combines the predictions of these three models. The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CustomVotingClassifier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aggregates the outputs from individual models using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majority voting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custom voting mechanism not only combines the strengths of each individual model but also enhances overall predictive accuracy.</a:t>
            </a:r>
            <a:br>
              <a:rPr lang="en-US" sz="20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797A1B7-0059-9926-6550-6EC5860EC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0042" y="365125"/>
            <a:ext cx="9813758" cy="917765"/>
          </a:xfrm>
        </p:spPr>
        <p:txBody>
          <a:bodyPr>
            <a:normAutofit/>
          </a:bodyPr>
          <a:lstStyle/>
          <a:p>
            <a:r>
              <a:rPr lang="en-US" sz="4400" b="1" i="0" u="sng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Model Selection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609879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36C4E0-B221-4A0C-6679-3AC7190A1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11044A-4EFF-66D8-D376-AC534AFF2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083" y="351478"/>
            <a:ext cx="9424916" cy="1325563"/>
          </a:xfrm>
        </p:spPr>
        <p:txBody>
          <a:bodyPr/>
          <a:lstStyle/>
          <a:p>
            <a:r>
              <a:rPr lang="en-US" sz="4400" b="1" i="0" u="sng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Hyperparameter Tuning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F8EF5-90D1-881A-C0C0-57768042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561" y="1825625"/>
            <a:ext cx="9593239" cy="4351338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Hyperparameter tuning using both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GridSearchCV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and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Optuna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First, we have used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GridSearchCV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to search over various parameters including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n_estimators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max_depth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learning_rate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subsample, and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colsample_bytree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 placed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Optuna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on top of this to further enhance our tuning process.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Optuna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is a hyperparameter optimization framework that employs a more efficient approach by using TPE in sampling the hyperparameters.</a:t>
            </a:r>
            <a:endParaRPr lang="en-US" sz="24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88293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5DC281-6061-C946-C6F5-E3B909C25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54" y="0"/>
            <a:ext cx="10791092" cy="6858000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F917BAB-12F4-D1DE-C56A-6B045A6246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1400483"/>
              </p:ext>
            </p:extLst>
          </p:nvPr>
        </p:nvGraphicFramePr>
        <p:xfrm>
          <a:off x="1252621" y="204537"/>
          <a:ext cx="9686758" cy="64489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05964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15FC98A-832F-4DD8-F78B-712B3013A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8149E648-4488-BAB7-7DAB-D363525E08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8758991"/>
              </p:ext>
            </p:extLst>
          </p:nvPr>
        </p:nvGraphicFramePr>
        <p:xfrm>
          <a:off x="1548891" y="2474100"/>
          <a:ext cx="6501146" cy="3327400"/>
        </p:xfrm>
        <a:graphic>
          <a:graphicData uri="http://schemas.openxmlformats.org/drawingml/2006/table">
            <a:tbl>
              <a:tblPr/>
              <a:tblGrid>
                <a:gridCol w="985044">
                  <a:extLst>
                    <a:ext uri="{9D8B030D-6E8A-4147-A177-3AD203B41FA5}">
                      <a16:colId xmlns:a16="http://schemas.microsoft.com/office/drawing/2014/main" val="711986568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667947316"/>
                    </a:ext>
                  </a:extLst>
                </a:gridCol>
                <a:gridCol w="1146412">
                  <a:extLst>
                    <a:ext uri="{9D8B030D-6E8A-4147-A177-3AD203B41FA5}">
                      <a16:colId xmlns:a16="http://schemas.microsoft.com/office/drawing/2014/main" val="958355043"/>
                    </a:ext>
                  </a:extLst>
                </a:gridCol>
                <a:gridCol w="982638">
                  <a:extLst>
                    <a:ext uri="{9D8B030D-6E8A-4147-A177-3AD203B41FA5}">
                      <a16:colId xmlns:a16="http://schemas.microsoft.com/office/drawing/2014/main" val="2955241996"/>
                    </a:ext>
                  </a:extLst>
                </a:gridCol>
                <a:gridCol w="846162">
                  <a:extLst>
                    <a:ext uri="{9D8B030D-6E8A-4147-A177-3AD203B41FA5}">
                      <a16:colId xmlns:a16="http://schemas.microsoft.com/office/drawing/2014/main" val="908672033"/>
                    </a:ext>
                  </a:extLst>
                </a:gridCol>
                <a:gridCol w="1217057">
                  <a:extLst>
                    <a:ext uri="{9D8B030D-6E8A-4147-A177-3AD203B41FA5}">
                      <a16:colId xmlns:a16="http://schemas.microsoft.com/office/drawing/2014/main" val="4079811185"/>
                    </a:ext>
                  </a:extLst>
                </a:gridCol>
              </a:tblGrid>
              <a:tr h="649946"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Class</a:t>
                      </a:r>
                      <a:endParaRPr lang="en-IN" sz="2000" b="1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Metric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Precision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Recall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F1 Score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Support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318411"/>
                  </a:ext>
                </a:extLst>
              </a:tr>
              <a:tr h="414751">
                <a:tc rowSpan="3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Class 0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Training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568,880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86256"/>
                  </a:ext>
                </a:extLst>
              </a:tr>
              <a:tr h="414751">
                <a:tc v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4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Validation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0.98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142,220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377320"/>
                  </a:ext>
                </a:extLst>
              </a:tr>
              <a:tr h="414751">
                <a:tc v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4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Testing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0.98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237,034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1570209"/>
                  </a:ext>
                </a:extLst>
              </a:tr>
              <a:tr h="381003">
                <a:tc rowSpan="3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Class 1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Training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0.87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0.95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0.91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59,226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9552395"/>
                  </a:ext>
                </a:extLst>
              </a:tr>
              <a:tr h="414751">
                <a:tc v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4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Validation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0.85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0.93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0.89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14,807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6324748"/>
                  </a:ext>
                </a:extLst>
              </a:tr>
              <a:tr h="381003">
                <a:tc v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4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Testing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0.85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0.94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0.89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24,678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9254613"/>
                  </a:ext>
                </a:extLst>
              </a:tr>
            </a:tbl>
          </a:graphicData>
        </a:graphic>
      </p:graphicFrame>
      <p:sp>
        <p:nvSpPr>
          <p:cNvPr id="11" name="Rectangle 2">
            <a:extLst>
              <a:ext uri="{FF2B5EF4-FFF2-40B4-BE49-F238E27FC236}">
                <a16:creationId xmlns:a16="http://schemas.microsoft.com/office/drawing/2014/main" id="{7226D0FA-725C-E857-2534-4CE8BFFCDC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E55B886-F0D2-B7D2-BFA4-530D416C3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2712" y="2474100"/>
            <a:ext cx="3956612" cy="3708649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27DFA9F9-DE4D-ED3F-12AA-249202284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083" y="351478"/>
            <a:ext cx="9424916" cy="1325563"/>
          </a:xfrm>
        </p:spPr>
        <p:txBody>
          <a:bodyPr/>
          <a:lstStyle/>
          <a:p>
            <a:r>
              <a:rPr lang="en-US" sz="4400" b="1" i="0" u="sng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Results</a:t>
            </a:r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D224560-FD48-343E-1EF3-6DA3FEC15679}"/>
              </a:ext>
            </a:extLst>
          </p:cNvPr>
          <p:cNvSpPr txBox="1"/>
          <p:nvPr/>
        </p:nvSpPr>
        <p:spPr>
          <a:xfrm>
            <a:off x="1624083" y="1492375"/>
            <a:ext cx="569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following results and confusion matrix were obtained: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544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A419548-5D50-F5D3-B307-FE2D1388A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FFADEE-DF47-01E9-153E-0A2B465682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1770" y="1290957"/>
            <a:ext cx="8469322" cy="5303506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03389417-AE16-25E0-28B0-D24EB3EC9395}"/>
              </a:ext>
            </a:extLst>
          </p:cNvPr>
          <p:cNvSpPr txBox="1">
            <a:spLocks/>
          </p:cNvSpPr>
          <p:nvPr/>
        </p:nvSpPr>
        <p:spPr>
          <a:xfrm>
            <a:off x="1665026" y="18255"/>
            <a:ext cx="94249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rPr>
              <a:t>Visual Comparison of metrics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0544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E8FDA3-82D6-A0D0-95F0-23F3336DB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EC676-A522-42AA-7D09-2971A9B25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2238" y="1510375"/>
            <a:ext cx="10061681" cy="4351338"/>
          </a:xfrm>
        </p:spPr>
        <p:txBody>
          <a:bodyPr>
            <a:normAutofit lnSpcReduction="10000"/>
          </a:bodyPr>
          <a:lstStyle/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model demonstrates high accuracy, precision, recall, and F1 scores across training, validation, and testing datasets, highlighting its effectiveness in handling a highly imbalanced classification problem. </a:t>
            </a:r>
          </a:p>
          <a:p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metrics indicate strong performance for the minority class, suggesting that the model is well-tuned for practical applications. The consistent results across datasets also imply that the model is robust and generalizes well. </a:t>
            </a:r>
          </a:p>
          <a:p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Further improvements could focus on reducing false positives and enhancing interpretability for end-users.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believe our </a:t>
            </a:r>
            <a:r>
              <a:rPr lang="en-US" sz="2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effective and insightful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solution might </a:t>
            </a:r>
            <a:r>
              <a:rPr lang="en-US" sz="2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strengthen the GST analytics framework and contribute to the nation</a:t>
            </a:r>
            <a:r>
              <a:rPr lang="en-US" sz="2000" dirty="0">
                <a:solidFill>
                  <a:srgbClr val="2125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’s progress.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6BCC31B-3398-384A-74EA-EA77C558D263}"/>
              </a:ext>
            </a:extLst>
          </p:cNvPr>
          <p:cNvSpPr txBox="1">
            <a:spLocks/>
          </p:cNvSpPr>
          <p:nvPr/>
        </p:nvSpPr>
        <p:spPr>
          <a:xfrm>
            <a:off x="1665026" y="18255"/>
            <a:ext cx="94249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rPr>
              <a:t>Conclusion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5327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645</Words>
  <Application>Microsoft Office PowerPoint</Application>
  <PresentationFormat>Widescreen</PresentationFormat>
  <Paragraphs>111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Times New Roman</vt:lpstr>
      <vt:lpstr>Wingdings</vt:lpstr>
      <vt:lpstr>Office Theme</vt:lpstr>
      <vt:lpstr>GSTN Analytics Hackathon Developing a Predictive Model in GST</vt:lpstr>
      <vt:lpstr>Exploratory Data Analysis </vt:lpstr>
      <vt:lpstr>Data Preprocessing</vt:lpstr>
      <vt:lpstr>Model Selection</vt:lpstr>
      <vt:lpstr>Hyperparameter Tuning</vt:lpstr>
      <vt:lpstr>PowerPoint Presentation</vt:lpstr>
      <vt:lpstr>Results</vt:lpstr>
      <vt:lpstr>PowerPoint Presentation</vt:lpstr>
      <vt:lpstr>PowerPoint Presentation</vt:lpstr>
      <vt:lpstr>Thankyou 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anuj gaur</dc:creator>
  <cp:lastModifiedBy>anuj gaur</cp:lastModifiedBy>
  <cp:revision>2</cp:revision>
  <dcterms:created xsi:type="dcterms:W3CDTF">2024-10-05T14:10:07Z</dcterms:created>
  <dcterms:modified xsi:type="dcterms:W3CDTF">2024-10-05T20:19:20Z</dcterms:modified>
</cp:coreProperties>
</file>

<file path=docProps/thumbnail.jpeg>
</file>